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71" r:id="rId2"/>
  </p:sldMasterIdLst>
  <p:notesMasterIdLst>
    <p:notesMasterId r:id="rId69"/>
  </p:notesMasterIdLst>
  <p:handoutMasterIdLst>
    <p:handoutMasterId r:id="rId70"/>
  </p:handoutMasterIdLst>
  <p:sldIdLst>
    <p:sldId id="269" r:id="rId3"/>
    <p:sldId id="314" r:id="rId4"/>
    <p:sldId id="329" r:id="rId5"/>
    <p:sldId id="330" r:id="rId6"/>
    <p:sldId id="271" r:id="rId7"/>
    <p:sldId id="328" r:id="rId8"/>
    <p:sldId id="281" r:id="rId9"/>
    <p:sldId id="282" r:id="rId10"/>
    <p:sldId id="283" r:id="rId11"/>
    <p:sldId id="284" r:id="rId12"/>
    <p:sldId id="285" r:id="rId13"/>
    <p:sldId id="278" r:id="rId14"/>
    <p:sldId id="289" r:id="rId15"/>
    <p:sldId id="290" r:id="rId16"/>
    <p:sldId id="315" r:id="rId17"/>
    <p:sldId id="291" r:id="rId18"/>
    <p:sldId id="318" r:id="rId19"/>
    <p:sldId id="292" r:id="rId20"/>
    <p:sldId id="295" r:id="rId21"/>
    <p:sldId id="298" r:id="rId22"/>
    <p:sldId id="335" r:id="rId23"/>
    <p:sldId id="336" r:id="rId24"/>
    <p:sldId id="296" r:id="rId25"/>
    <p:sldId id="299" r:id="rId26"/>
    <p:sldId id="337" r:id="rId27"/>
    <p:sldId id="316" r:id="rId28"/>
    <p:sldId id="293" r:id="rId29"/>
    <p:sldId id="317" r:id="rId30"/>
    <p:sldId id="303" r:id="rId31"/>
    <p:sldId id="339" r:id="rId32"/>
    <p:sldId id="340" r:id="rId33"/>
    <p:sldId id="341" r:id="rId34"/>
    <p:sldId id="338" r:id="rId35"/>
    <p:sldId id="305" r:id="rId36"/>
    <p:sldId id="306" r:id="rId37"/>
    <p:sldId id="307" r:id="rId38"/>
    <p:sldId id="308" r:id="rId39"/>
    <p:sldId id="300" r:id="rId40"/>
    <p:sldId id="301" r:id="rId41"/>
    <p:sldId id="302" r:id="rId42"/>
    <p:sldId id="310" r:id="rId43"/>
    <p:sldId id="311" r:id="rId44"/>
    <p:sldId id="313" r:id="rId45"/>
    <p:sldId id="342" r:id="rId46"/>
    <p:sldId id="343" r:id="rId47"/>
    <p:sldId id="344" r:id="rId48"/>
    <p:sldId id="345" r:id="rId49"/>
    <p:sldId id="346" r:id="rId50"/>
    <p:sldId id="347" r:id="rId51"/>
    <p:sldId id="304" r:id="rId52"/>
    <p:sldId id="309" r:id="rId53"/>
    <p:sldId id="312" r:id="rId54"/>
    <p:sldId id="286" r:id="rId55"/>
    <p:sldId id="319" r:id="rId56"/>
    <p:sldId id="320" r:id="rId57"/>
    <p:sldId id="288" r:id="rId58"/>
    <p:sldId id="322" r:id="rId59"/>
    <p:sldId id="323" r:id="rId60"/>
    <p:sldId id="324" r:id="rId61"/>
    <p:sldId id="325" r:id="rId62"/>
    <p:sldId id="326" r:id="rId63"/>
    <p:sldId id="327" r:id="rId64"/>
    <p:sldId id="331" r:id="rId65"/>
    <p:sldId id="332" r:id="rId66"/>
    <p:sldId id="333" r:id="rId67"/>
    <p:sldId id="334" r:id="rId68"/>
  </p:sldIdLst>
  <p:sldSz cx="9144000" cy="6858000" type="screen4x3"/>
  <p:notesSz cx="7099300" cy="10234613"/>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933">
          <p15:clr>
            <a:srgbClr val="A4A3A4"/>
          </p15:clr>
        </p15:guide>
        <p15:guide id="2" orient="horz" pos="482">
          <p15:clr>
            <a:srgbClr val="A4A3A4"/>
          </p15:clr>
        </p15:guide>
        <p15:guide id="3" orient="horz" pos="4156">
          <p15:clr>
            <a:srgbClr val="A4A3A4"/>
          </p15:clr>
        </p15:guide>
        <p15:guide id="4" orient="horz" pos="294">
          <p15:clr>
            <a:srgbClr val="A4A3A4"/>
          </p15:clr>
        </p15:guide>
        <p15:guide id="5" orient="horz" pos="1752">
          <p15:clr>
            <a:srgbClr val="A4A3A4"/>
          </p15:clr>
        </p15:guide>
        <p15:guide id="6" orient="horz" pos="754">
          <p15:clr>
            <a:srgbClr val="A4A3A4"/>
          </p15:clr>
        </p15:guide>
        <p15:guide id="7" orient="horz" pos="3986">
          <p15:clr>
            <a:srgbClr val="A4A3A4"/>
          </p15:clr>
        </p15:guide>
        <p15:guide id="8" pos="431">
          <p15:clr>
            <a:srgbClr val="A4A3A4"/>
          </p15:clr>
        </p15:guide>
        <p15:guide id="9" pos="204">
          <p15:clr>
            <a:srgbClr val="A4A3A4"/>
          </p15:clr>
        </p15:guide>
        <p15:guide id="10" pos="5602">
          <p15:clr>
            <a:srgbClr val="A4A3A4"/>
          </p15:clr>
        </p15:guide>
        <p15:guide id="11" pos="2880">
          <p15:clr>
            <a:srgbClr val="A4A3A4"/>
          </p15:clr>
        </p15:guide>
        <p15:guide id="12" pos="2846">
          <p15:clr>
            <a:srgbClr val="A4A3A4"/>
          </p15:clr>
        </p15:guide>
        <p15:guide id="13" pos="2914">
          <p15:clr>
            <a:srgbClr val="A4A3A4"/>
          </p15:clr>
        </p15:guide>
        <p15:guide id="14" pos="529">
          <p15:clr>
            <a:srgbClr val="A4A3A4"/>
          </p15:clr>
        </p15:guide>
        <p15:guide id="15" pos="11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0E0"/>
    <a:srgbClr val="000000"/>
    <a:srgbClr val="CD2A1D"/>
    <a:srgbClr val="6E6E6E"/>
    <a:srgbClr val="D52B1E"/>
    <a:srgbClr val="DEDEDE"/>
    <a:srgbClr val="59595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FEDC3D-D01E-4F46-8885-4A909E27E8F5}" v="1" dt="2018-10-29T17:25:03.307"/>
    <p1510:client id="{BA1A0870-A0A1-4042-8A0C-9FDE5F8D26FA}" v="2" dt="2018-11-09T11:23:52.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930" autoAdjust="0"/>
  </p:normalViewPr>
  <p:slideViewPr>
    <p:cSldViewPr>
      <p:cViewPr varScale="1">
        <p:scale>
          <a:sx n="65" d="100"/>
          <a:sy n="65" d="100"/>
        </p:scale>
        <p:origin x="1236" y="72"/>
      </p:cViewPr>
      <p:guideLst>
        <p:guide orient="horz" pos="1933"/>
        <p:guide orient="horz" pos="482"/>
        <p:guide orient="horz" pos="4156"/>
        <p:guide orient="horz" pos="294"/>
        <p:guide orient="horz" pos="1752"/>
        <p:guide orient="horz" pos="754"/>
        <p:guide orient="horz" pos="3986"/>
        <p:guide pos="431"/>
        <p:guide pos="204"/>
        <p:guide pos="5602"/>
        <p:guide pos="2880"/>
        <p:guide pos="2846"/>
        <p:guide pos="2914"/>
        <p:guide pos="529"/>
        <p:guide pos="1111"/>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Woodward" userId="S::s.e.woodward@mdx.ac.uk::f118859d-1dd2-4c08-9559-13e0903167b1" providerId="AD" clId="Web-{CFFEDC3D-D01E-4F46-8885-4A909E27E8F5}"/>
    <pc:docChg chg="addSld modSld sldOrd">
      <pc:chgData name="Sian Woodward" userId="S::s.e.woodward@mdx.ac.uk::f118859d-1dd2-4c08-9559-13e0903167b1" providerId="AD" clId="Web-{CFFEDC3D-D01E-4F46-8885-4A909E27E8F5}" dt="2018-10-29T17:38:30.671" v="924" actId="14100"/>
      <pc:docMkLst>
        <pc:docMk/>
      </pc:docMkLst>
      <pc:sldChg chg="ord">
        <pc:chgData name="Sian Woodward" userId="S::s.e.woodward@mdx.ac.uk::f118859d-1dd2-4c08-9559-13e0903167b1" providerId="AD" clId="Web-{CFFEDC3D-D01E-4F46-8885-4A909E27E8F5}" dt="2018-10-29T16:46:54.048" v="121"/>
        <pc:sldMkLst>
          <pc:docMk/>
          <pc:sldMk cId="0" sldId="271"/>
        </pc:sldMkLst>
      </pc:sldChg>
      <pc:sldChg chg="modSp">
        <pc:chgData name="Sian Woodward" userId="S::s.e.woodward@mdx.ac.uk::f118859d-1dd2-4c08-9559-13e0903167b1" providerId="AD" clId="Web-{CFFEDC3D-D01E-4F46-8885-4A909E27E8F5}" dt="2018-10-29T17:37:59.718" v="923" actId="20577"/>
        <pc:sldMkLst>
          <pc:docMk/>
          <pc:sldMk cId="0" sldId="278"/>
        </pc:sldMkLst>
        <pc:spChg chg="mod">
          <ac:chgData name="Sian Woodward" userId="S::s.e.woodward@mdx.ac.uk::f118859d-1dd2-4c08-9559-13e0903167b1" providerId="AD" clId="Web-{CFFEDC3D-D01E-4F46-8885-4A909E27E8F5}" dt="2018-10-29T17:37:59.718" v="923" actId="20577"/>
          <ac:spMkLst>
            <pc:docMk/>
            <pc:sldMk cId="0" sldId="278"/>
            <ac:spMk id="58370" creationId="{00000000-0000-0000-0000-000000000000}"/>
          </ac:spMkLst>
        </pc:spChg>
      </pc:sldChg>
      <pc:sldChg chg="addSp delSp modSp mod modClrScheme chgLayout">
        <pc:chgData name="Sian Woodward" userId="S::s.e.woodward@mdx.ac.uk::f118859d-1dd2-4c08-9559-13e0903167b1" providerId="AD" clId="Web-{CFFEDC3D-D01E-4F46-8885-4A909E27E8F5}" dt="2018-10-29T17:34:43.263" v="895"/>
        <pc:sldMkLst>
          <pc:docMk/>
          <pc:sldMk cId="0" sldId="280"/>
        </pc:sldMkLst>
        <pc:spChg chg="add mod ord">
          <ac:chgData name="Sian Woodward" userId="S::s.e.woodward@mdx.ac.uk::f118859d-1dd2-4c08-9559-13e0903167b1" providerId="AD" clId="Web-{CFFEDC3D-D01E-4F46-8885-4A909E27E8F5}" dt="2018-10-29T17:33:58.513" v="891" actId="14100"/>
          <ac:spMkLst>
            <pc:docMk/>
            <pc:sldMk cId="0" sldId="280"/>
            <ac:spMk id="3" creationId="{B9733162-3781-428F-B4FC-9728352711B9}"/>
          </ac:spMkLst>
        </pc:spChg>
        <pc:spChg chg="add mod ord">
          <ac:chgData name="Sian Woodward" userId="S::s.e.woodward@mdx.ac.uk::f118859d-1dd2-4c08-9559-13e0903167b1" providerId="AD" clId="Web-{CFFEDC3D-D01E-4F46-8885-4A909E27E8F5}" dt="2018-10-29T17:34:42.310" v="894" actId="20577"/>
          <ac:spMkLst>
            <pc:docMk/>
            <pc:sldMk cId="0" sldId="280"/>
            <ac:spMk id="5" creationId="{F605FD1F-0CD6-4AE0-B0C5-7A5E37AB284D}"/>
          </ac:spMkLst>
        </pc:spChg>
        <pc:spChg chg="del">
          <ac:chgData name="Sian Woodward" userId="S::s.e.woodward@mdx.ac.uk::f118859d-1dd2-4c08-9559-13e0903167b1" providerId="AD" clId="Web-{CFFEDC3D-D01E-4F46-8885-4A909E27E8F5}" dt="2018-10-29T16:55:58.628" v="446"/>
          <ac:spMkLst>
            <pc:docMk/>
            <pc:sldMk cId="0" sldId="280"/>
            <ac:spMk id="61442" creationId="{00000000-0000-0000-0000-000000000000}"/>
          </ac:spMkLst>
        </pc:spChg>
        <pc:spChg chg="del">
          <ac:chgData name="Sian Woodward" userId="S::s.e.woodward@mdx.ac.uk::f118859d-1dd2-4c08-9559-13e0903167b1" providerId="AD" clId="Web-{CFFEDC3D-D01E-4F46-8885-4A909E27E8F5}" dt="2018-10-29T16:55:58.222" v="445"/>
          <ac:spMkLst>
            <pc:docMk/>
            <pc:sldMk cId="0" sldId="280"/>
            <ac:spMk id="61443" creationId="{00000000-0000-0000-0000-000000000000}"/>
          </ac:spMkLst>
        </pc:spChg>
        <pc:spChg chg="mod ord">
          <ac:chgData name="Sian Woodward" userId="S::s.e.woodward@mdx.ac.uk::f118859d-1dd2-4c08-9559-13e0903167b1" providerId="AD" clId="Web-{CFFEDC3D-D01E-4F46-8885-4A909E27E8F5}" dt="2018-10-29T17:31:14.528" v="876"/>
          <ac:spMkLst>
            <pc:docMk/>
            <pc:sldMk cId="0" sldId="280"/>
            <ac:spMk id="61444" creationId="{00000000-0000-0000-0000-000000000000}"/>
          </ac:spMkLst>
        </pc:spChg>
        <pc:spChg chg="mod ord">
          <ac:chgData name="Sian Woodward" userId="S::s.e.woodward@mdx.ac.uk::f118859d-1dd2-4c08-9559-13e0903167b1" providerId="AD" clId="Web-{CFFEDC3D-D01E-4F46-8885-4A909E27E8F5}" dt="2018-10-29T17:31:14.528" v="876"/>
          <ac:spMkLst>
            <pc:docMk/>
            <pc:sldMk cId="0" sldId="280"/>
            <ac:spMk id="61445" creationId="{00000000-0000-0000-0000-000000000000}"/>
          </ac:spMkLst>
        </pc:spChg>
        <pc:picChg chg="add mod">
          <ac:chgData name="Sian Woodward" userId="S::s.e.woodward@mdx.ac.uk::f118859d-1dd2-4c08-9559-13e0903167b1" providerId="AD" clId="Web-{CFFEDC3D-D01E-4F46-8885-4A909E27E8F5}" dt="2018-10-29T17:32:36.357" v="880" actId="1076"/>
          <ac:picMkLst>
            <pc:docMk/>
            <pc:sldMk cId="0" sldId="280"/>
            <ac:picMk id="6" creationId="{BDCD6FDA-89A7-4D64-BCAA-87BDA3FF0938}"/>
          </ac:picMkLst>
        </pc:picChg>
        <pc:picChg chg="add mod">
          <ac:chgData name="Sian Woodward" userId="S::s.e.woodward@mdx.ac.uk::f118859d-1dd2-4c08-9559-13e0903167b1" providerId="AD" clId="Web-{CFFEDC3D-D01E-4F46-8885-4A909E27E8F5}" dt="2018-10-29T17:32:51.872" v="883" actId="1076"/>
          <ac:picMkLst>
            <pc:docMk/>
            <pc:sldMk cId="0" sldId="280"/>
            <ac:picMk id="8" creationId="{AC433C55-3C86-4D48-9F81-9FA184C4D521}"/>
          </ac:picMkLst>
        </pc:picChg>
        <pc:picChg chg="add del mod">
          <ac:chgData name="Sian Woodward" userId="S::s.e.woodward@mdx.ac.uk::f118859d-1dd2-4c08-9559-13e0903167b1" providerId="AD" clId="Web-{CFFEDC3D-D01E-4F46-8885-4A909E27E8F5}" dt="2018-10-29T17:34:43.263" v="895"/>
          <ac:picMkLst>
            <pc:docMk/>
            <pc:sldMk cId="0" sldId="280"/>
            <ac:picMk id="10" creationId="{33A8686D-4FD4-40F8-85EA-F8BCF7C5BC8B}"/>
          </ac:picMkLst>
        </pc:picChg>
      </pc:sldChg>
      <pc:sldChg chg="modSp">
        <pc:chgData name="Sian Woodward" userId="S::s.e.woodward@mdx.ac.uk::f118859d-1dd2-4c08-9559-13e0903167b1" providerId="AD" clId="Web-{CFFEDC3D-D01E-4F46-8885-4A909E27E8F5}" dt="2018-10-29T17:35:38.951" v="897" actId="20577"/>
        <pc:sldMkLst>
          <pc:docMk/>
          <pc:sldMk cId="1130702901" sldId="281"/>
        </pc:sldMkLst>
        <pc:spChg chg="mod">
          <ac:chgData name="Sian Woodward" userId="S::s.e.woodward@mdx.ac.uk::f118859d-1dd2-4c08-9559-13e0903167b1" providerId="AD" clId="Web-{CFFEDC3D-D01E-4F46-8885-4A909E27E8F5}" dt="2018-10-29T17:35:38.951" v="897" actId="20577"/>
          <ac:spMkLst>
            <pc:docMk/>
            <pc:sldMk cId="1130702901" sldId="281"/>
            <ac:spMk id="4" creationId="{00000000-0000-0000-0000-000000000000}"/>
          </ac:spMkLst>
        </pc:spChg>
      </pc:sldChg>
      <pc:sldChg chg="modSp">
        <pc:chgData name="Sian Woodward" userId="S::s.e.woodward@mdx.ac.uk::f118859d-1dd2-4c08-9559-13e0903167b1" providerId="AD" clId="Web-{CFFEDC3D-D01E-4F46-8885-4A909E27E8F5}" dt="2018-10-29T17:35:52.092" v="903" actId="20577"/>
        <pc:sldMkLst>
          <pc:docMk/>
          <pc:sldMk cId="2371486102" sldId="282"/>
        </pc:sldMkLst>
        <pc:spChg chg="mod">
          <ac:chgData name="Sian Woodward" userId="S::s.e.woodward@mdx.ac.uk::f118859d-1dd2-4c08-9559-13e0903167b1" providerId="AD" clId="Web-{CFFEDC3D-D01E-4F46-8885-4A909E27E8F5}" dt="2018-10-29T17:35:52.092" v="903" actId="20577"/>
          <ac:spMkLst>
            <pc:docMk/>
            <pc:sldMk cId="2371486102" sldId="282"/>
            <ac:spMk id="4" creationId="{00000000-0000-0000-0000-000000000000}"/>
          </ac:spMkLst>
        </pc:spChg>
      </pc:sldChg>
      <pc:sldChg chg="modSp">
        <pc:chgData name="Sian Woodward" userId="S::s.e.woodward@mdx.ac.uk::f118859d-1dd2-4c08-9559-13e0903167b1" providerId="AD" clId="Web-{CFFEDC3D-D01E-4F46-8885-4A909E27E8F5}" dt="2018-10-29T17:35:56.905" v="905" actId="20577"/>
        <pc:sldMkLst>
          <pc:docMk/>
          <pc:sldMk cId="750730595" sldId="283"/>
        </pc:sldMkLst>
        <pc:spChg chg="mod">
          <ac:chgData name="Sian Woodward" userId="S::s.e.woodward@mdx.ac.uk::f118859d-1dd2-4c08-9559-13e0903167b1" providerId="AD" clId="Web-{CFFEDC3D-D01E-4F46-8885-4A909E27E8F5}" dt="2018-10-29T17:35:56.905" v="905" actId="20577"/>
          <ac:spMkLst>
            <pc:docMk/>
            <pc:sldMk cId="750730595" sldId="283"/>
            <ac:spMk id="4" creationId="{00000000-0000-0000-0000-000000000000}"/>
          </ac:spMkLst>
        </pc:spChg>
      </pc:sldChg>
      <pc:sldChg chg="modSp">
        <pc:chgData name="Sian Woodward" userId="S::s.e.woodward@mdx.ac.uk::f118859d-1dd2-4c08-9559-13e0903167b1" providerId="AD" clId="Web-{CFFEDC3D-D01E-4F46-8885-4A909E27E8F5}" dt="2018-10-29T17:36:09.248" v="908" actId="14100"/>
        <pc:sldMkLst>
          <pc:docMk/>
          <pc:sldMk cId="4146653083" sldId="285"/>
        </pc:sldMkLst>
        <pc:spChg chg="mod">
          <ac:chgData name="Sian Woodward" userId="S::s.e.woodward@mdx.ac.uk::f118859d-1dd2-4c08-9559-13e0903167b1" providerId="AD" clId="Web-{CFFEDC3D-D01E-4F46-8885-4A909E27E8F5}" dt="2018-10-29T17:36:09.248" v="908" actId="14100"/>
          <ac:spMkLst>
            <pc:docMk/>
            <pc:sldMk cId="4146653083" sldId="285"/>
            <ac:spMk id="4" creationId="{00000000-0000-0000-0000-000000000000}"/>
          </ac:spMkLst>
        </pc:spChg>
      </pc:sldChg>
      <pc:sldChg chg="modNotes">
        <pc:chgData name="Sian Woodward" userId="S::s.e.woodward@mdx.ac.uk::f118859d-1dd2-4c08-9559-13e0903167b1" providerId="AD" clId="Web-{CFFEDC3D-D01E-4F46-8885-4A909E27E8F5}" dt="2018-10-29T16:52:36.268" v="256"/>
        <pc:sldMkLst>
          <pc:docMk/>
          <pc:sldMk cId="2225665106" sldId="288"/>
        </pc:sldMkLst>
      </pc:sldChg>
      <pc:sldChg chg="modSp">
        <pc:chgData name="Sian Woodward" userId="S::s.e.woodward@mdx.ac.uk::f118859d-1dd2-4c08-9559-13e0903167b1" providerId="AD" clId="Web-{CFFEDC3D-D01E-4F46-8885-4A909E27E8F5}" dt="2018-10-29T17:38:30.671" v="924" actId="14100"/>
        <pc:sldMkLst>
          <pc:docMk/>
          <pc:sldMk cId="3396182426" sldId="290"/>
        </pc:sldMkLst>
        <pc:spChg chg="mod">
          <ac:chgData name="Sian Woodward" userId="S::s.e.woodward@mdx.ac.uk::f118859d-1dd2-4c08-9559-13e0903167b1" providerId="AD" clId="Web-{CFFEDC3D-D01E-4F46-8885-4A909E27E8F5}" dt="2018-10-29T17:38:30.671" v="924" actId="14100"/>
          <ac:spMkLst>
            <pc:docMk/>
            <pc:sldMk cId="3396182426" sldId="290"/>
            <ac:spMk id="4" creationId="{00000000-0000-0000-0000-000000000000}"/>
          </ac:spMkLst>
        </pc:spChg>
      </pc:sldChg>
      <pc:sldChg chg="addSp delSp modSp ord">
        <pc:chgData name="Sian Woodward" userId="S::s.e.woodward@mdx.ac.uk::f118859d-1dd2-4c08-9559-13e0903167b1" providerId="AD" clId="Web-{CFFEDC3D-D01E-4F46-8885-4A909E27E8F5}" dt="2018-10-29T16:45:09.001" v="108" actId="20577"/>
        <pc:sldMkLst>
          <pc:docMk/>
          <pc:sldMk cId="245041730" sldId="314"/>
        </pc:sldMkLst>
        <pc:spChg chg="add mod">
          <ac:chgData name="Sian Woodward" userId="S::s.e.woodward@mdx.ac.uk::f118859d-1dd2-4c08-9559-13e0903167b1" providerId="AD" clId="Web-{CFFEDC3D-D01E-4F46-8885-4A909E27E8F5}" dt="2018-10-29T16:45:09.001" v="108" actId="20577"/>
          <ac:spMkLst>
            <pc:docMk/>
            <pc:sldMk cId="245041730" sldId="314"/>
            <ac:spMk id="2" creationId="{13333C94-2ADC-4344-B1C4-D18B9AB647D2}"/>
          </ac:spMkLst>
        </pc:spChg>
        <pc:spChg chg="del">
          <ac:chgData name="Sian Woodward" userId="S::s.e.woodward@mdx.ac.uk::f118859d-1dd2-4c08-9559-13e0903167b1" providerId="AD" clId="Web-{CFFEDC3D-D01E-4F46-8885-4A909E27E8F5}" dt="2018-10-29T16:39:48.250" v="15"/>
          <ac:spMkLst>
            <pc:docMk/>
            <pc:sldMk cId="245041730" sldId="314"/>
            <ac:spMk id="5" creationId="{00000000-0000-0000-0000-000000000000}"/>
          </ac:spMkLst>
        </pc:spChg>
        <pc:spChg chg="mod">
          <ac:chgData name="Sian Woodward" userId="S::s.e.woodward@mdx.ac.uk::f118859d-1dd2-4c08-9559-13e0903167b1" providerId="AD" clId="Web-{CFFEDC3D-D01E-4F46-8885-4A909E27E8F5}" dt="2018-10-29T16:39:45.125" v="12" actId="20577"/>
          <ac:spMkLst>
            <pc:docMk/>
            <pc:sldMk cId="245041730" sldId="314"/>
            <ac:spMk id="7" creationId="{00000000-0000-0000-0000-000000000000}"/>
          </ac:spMkLst>
        </pc:spChg>
        <pc:spChg chg="del">
          <ac:chgData name="Sian Woodward" userId="S::s.e.woodward@mdx.ac.uk::f118859d-1dd2-4c08-9559-13e0903167b1" providerId="AD" clId="Web-{CFFEDC3D-D01E-4F46-8885-4A909E27E8F5}" dt="2018-10-29T16:39:41.141" v="11"/>
          <ac:spMkLst>
            <pc:docMk/>
            <pc:sldMk cId="245041730" sldId="314"/>
            <ac:spMk id="11" creationId="{00000000-0000-0000-0000-000000000000}"/>
          </ac:spMkLst>
        </pc:spChg>
      </pc:sldChg>
      <pc:sldChg chg="delSp">
        <pc:chgData name="Sian Woodward" userId="S::s.e.woodward@mdx.ac.uk::f118859d-1dd2-4c08-9559-13e0903167b1" providerId="AD" clId="Web-{CFFEDC3D-D01E-4F46-8885-4A909E27E8F5}" dt="2018-10-29T16:24:11.840" v="8"/>
        <pc:sldMkLst>
          <pc:docMk/>
          <pc:sldMk cId="3512099277" sldId="321"/>
        </pc:sldMkLst>
        <pc:spChg chg="del">
          <ac:chgData name="Sian Woodward" userId="S::s.e.woodward@mdx.ac.uk::f118859d-1dd2-4c08-9559-13e0903167b1" providerId="AD" clId="Web-{CFFEDC3D-D01E-4F46-8885-4A909E27E8F5}" dt="2018-10-29T16:24:09.746" v="7"/>
          <ac:spMkLst>
            <pc:docMk/>
            <pc:sldMk cId="3512099277" sldId="321"/>
            <ac:spMk id="8" creationId="{00000000-0000-0000-0000-000000000000}"/>
          </ac:spMkLst>
        </pc:spChg>
        <pc:picChg chg="del">
          <ac:chgData name="Sian Woodward" userId="S::s.e.woodward@mdx.ac.uk::f118859d-1dd2-4c08-9559-13e0903167b1" providerId="AD" clId="Web-{CFFEDC3D-D01E-4F46-8885-4A909E27E8F5}" dt="2018-10-29T16:24:11.840" v="8"/>
          <ac:picMkLst>
            <pc:docMk/>
            <pc:sldMk cId="3512099277" sldId="321"/>
            <ac:picMk id="2" creationId="{00000000-0000-0000-0000-000000000000}"/>
          </ac:picMkLst>
        </pc:picChg>
      </pc:sldChg>
      <pc:sldChg chg="modNotes">
        <pc:chgData name="Sian Woodward" userId="S::s.e.woodward@mdx.ac.uk::f118859d-1dd2-4c08-9559-13e0903167b1" providerId="AD" clId="Web-{CFFEDC3D-D01E-4F46-8885-4A909E27E8F5}" dt="2018-10-29T16:52:52.472" v="269"/>
        <pc:sldMkLst>
          <pc:docMk/>
          <pc:sldMk cId="1588855598" sldId="322"/>
        </pc:sldMkLst>
      </pc:sldChg>
      <pc:sldChg chg="modNotes">
        <pc:chgData name="Sian Woodward" userId="S::s.e.woodward@mdx.ac.uk::f118859d-1dd2-4c08-9559-13e0903167b1" providerId="AD" clId="Web-{CFFEDC3D-D01E-4F46-8885-4A909E27E8F5}" dt="2018-10-29T16:53:06.409" v="280"/>
        <pc:sldMkLst>
          <pc:docMk/>
          <pc:sldMk cId="3742840516" sldId="323"/>
        </pc:sldMkLst>
      </pc:sldChg>
      <pc:sldChg chg="modNotes">
        <pc:chgData name="Sian Woodward" userId="S::s.e.woodward@mdx.ac.uk::f118859d-1dd2-4c08-9559-13e0903167b1" providerId="AD" clId="Web-{CFFEDC3D-D01E-4F46-8885-4A909E27E8F5}" dt="2018-10-29T16:53:18.862" v="306"/>
        <pc:sldMkLst>
          <pc:docMk/>
          <pc:sldMk cId="2621607458" sldId="324"/>
        </pc:sldMkLst>
      </pc:sldChg>
      <pc:sldChg chg="modNotes">
        <pc:chgData name="Sian Woodward" userId="S::s.e.woodward@mdx.ac.uk::f118859d-1dd2-4c08-9559-13e0903167b1" providerId="AD" clId="Web-{CFFEDC3D-D01E-4F46-8885-4A909E27E8F5}" dt="2018-10-29T16:53:45.925" v="347"/>
        <pc:sldMkLst>
          <pc:docMk/>
          <pc:sldMk cId="2651741468" sldId="325"/>
        </pc:sldMkLst>
      </pc:sldChg>
      <pc:sldChg chg="modNotes">
        <pc:chgData name="Sian Woodward" userId="S::s.e.woodward@mdx.ac.uk::f118859d-1dd2-4c08-9559-13e0903167b1" providerId="AD" clId="Web-{CFFEDC3D-D01E-4F46-8885-4A909E27E8F5}" dt="2018-10-29T16:54:28.285" v="392"/>
        <pc:sldMkLst>
          <pc:docMk/>
          <pc:sldMk cId="4113661532" sldId="326"/>
        </pc:sldMkLst>
      </pc:sldChg>
      <pc:sldChg chg="modNotes">
        <pc:chgData name="Sian Woodward" userId="S::s.e.woodward@mdx.ac.uk::f118859d-1dd2-4c08-9559-13e0903167b1" providerId="AD" clId="Web-{CFFEDC3D-D01E-4F46-8885-4A909E27E8F5}" dt="2018-10-29T16:55:00.332" v="444"/>
        <pc:sldMkLst>
          <pc:docMk/>
          <pc:sldMk cId="3835325454" sldId="327"/>
        </pc:sldMkLst>
      </pc:sldChg>
      <pc:sldChg chg="add replId">
        <pc:chgData name="Sian Woodward" userId="S::s.e.woodward@mdx.ac.uk::f118859d-1dd2-4c08-9559-13e0903167b1" providerId="AD" clId="Web-{CFFEDC3D-D01E-4F46-8885-4A909E27E8F5}" dt="2018-10-29T16:39:32.735" v="9"/>
        <pc:sldMkLst>
          <pc:docMk/>
          <pc:sldMk cId="2959514788" sldId="328"/>
        </pc:sldMkLst>
      </pc:sldChg>
      <pc:sldChg chg="modSp add replId">
        <pc:chgData name="Sian Woodward" userId="S::s.e.woodward@mdx.ac.uk::f118859d-1dd2-4c08-9559-13e0903167b1" providerId="AD" clId="Web-{CFFEDC3D-D01E-4F46-8885-4A909E27E8F5}" dt="2018-10-29T16:45:58.579" v="117" actId="20577"/>
        <pc:sldMkLst>
          <pc:docMk/>
          <pc:sldMk cId="1350971396" sldId="329"/>
        </pc:sldMkLst>
        <pc:spChg chg="mod">
          <ac:chgData name="Sian Woodward" userId="S::s.e.woodward@mdx.ac.uk::f118859d-1dd2-4c08-9559-13e0903167b1" providerId="AD" clId="Web-{CFFEDC3D-D01E-4F46-8885-4A909E27E8F5}" dt="2018-10-29T16:45:58.579" v="117" actId="20577"/>
          <ac:spMkLst>
            <pc:docMk/>
            <pc:sldMk cId="1350971396" sldId="329"/>
            <ac:spMk id="2" creationId="{13333C94-2ADC-4344-B1C4-D18B9AB647D2}"/>
          </ac:spMkLst>
        </pc:spChg>
      </pc:sldChg>
      <pc:sldChg chg="modSp add replId">
        <pc:chgData name="Sian Woodward" userId="S::s.e.woodward@mdx.ac.uk::f118859d-1dd2-4c08-9559-13e0903167b1" providerId="AD" clId="Web-{CFFEDC3D-D01E-4F46-8885-4A909E27E8F5}" dt="2018-10-29T16:48:42.783" v="218" actId="20577"/>
        <pc:sldMkLst>
          <pc:docMk/>
          <pc:sldMk cId="1440244562" sldId="330"/>
        </pc:sldMkLst>
        <pc:spChg chg="mod">
          <ac:chgData name="Sian Woodward" userId="S::s.e.woodward@mdx.ac.uk::f118859d-1dd2-4c08-9559-13e0903167b1" providerId="AD" clId="Web-{CFFEDC3D-D01E-4F46-8885-4A909E27E8F5}" dt="2018-10-29T16:48:42.783" v="218" actId="20577"/>
          <ac:spMkLst>
            <pc:docMk/>
            <pc:sldMk cId="1440244562" sldId="330"/>
            <ac:spMk id="2" creationId="{13333C94-2ADC-4344-B1C4-D18B9AB647D2}"/>
          </ac:spMkLst>
        </pc:spChg>
      </pc:sldChg>
      <pc:sldChg chg="add ord replId modNotes">
        <pc:chgData name="Sian Woodward" userId="S::s.e.woodward@mdx.ac.uk::f118859d-1dd2-4c08-9559-13e0903167b1" providerId="AD" clId="Web-{CFFEDC3D-D01E-4F46-8885-4A909E27E8F5}" dt="2018-10-29T17:21:42.291" v="742"/>
        <pc:sldMkLst>
          <pc:docMk/>
          <pc:sldMk cId="2598519864" sldId="331"/>
        </pc:sldMkLst>
      </pc:sldChg>
    </pc:docChg>
  </pc:docChgLst>
  <pc:docChgLst>
    <pc:chgData name="Vimal Shah" userId="S::v.shah@mdx.ac.uk::091614b5-5bfa-47bf-a3f7-26f9ac067455" providerId="AD" clId="Web-{BA1A0870-A0A1-4042-8A0C-9FDE5F8D26FA}"/>
    <pc:docChg chg="modSld">
      <pc:chgData name="Vimal Shah" userId="S::v.shah@mdx.ac.uk::091614b5-5bfa-47bf-a3f7-26f9ac067455" providerId="AD" clId="Web-{BA1A0870-A0A1-4042-8A0C-9FDE5F8D26FA}" dt="2018-11-09T11:23:52.313" v="3" actId="14100"/>
      <pc:docMkLst>
        <pc:docMk/>
      </pc:docMkLst>
      <pc:sldChg chg="modSp">
        <pc:chgData name="Vimal Shah" userId="S::v.shah@mdx.ac.uk::091614b5-5bfa-47bf-a3f7-26f9ac067455" providerId="AD" clId="Web-{BA1A0870-A0A1-4042-8A0C-9FDE5F8D26FA}" dt="2018-11-09T11:23:52.313" v="3" actId="14100"/>
        <pc:sldMkLst>
          <pc:docMk/>
          <pc:sldMk cId="0" sldId="269"/>
        </pc:sldMkLst>
        <pc:spChg chg="mod">
          <ac:chgData name="Vimal Shah" userId="S::v.shah@mdx.ac.uk::091614b5-5bfa-47bf-a3f7-26f9ac067455" providerId="AD" clId="Web-{BA1A0870-A0A1-4042-8A0C-9FDE5F8D26FA}" dt="2018-11-09T11:23:52.313" v="3" actId="14100"/>
          <ac:spMkLst>
            <pc:docMk/>
            <pc:sldMk cId="0" sldId="269"/>
            <ac:spMk id="8"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012" cy="512479"/>
          </a:xfrm>
          <a:prstGeom prst="rect">
            <a:avLst/>
          </a:prstGeom>
        </p:spPr>
        <p:txBody>
          <a:bodyPr vert="horz" lIns="105046" tIns="52523" rIns="105046" bIns="52523" rtlCol="0"/>
          <a:lstStyle>
            <a:lvl1pPr algn="l">
              <a:defRPr sz="1400"/>
            </a:lvl1pPr>
          </a:lstStyle>
          <a:p>
            <a:endParaRPr lang="en-GB"/>
          </a:p>
        </p:txBody>
      </p:sp>
      <p:sp>
        <p:nvSpPr>
          <p:cNvPr id="3" name="Date Placeholder 2"/>
          <p:cNvSpPr>
            <a:spLocks noGrp="1"/>
          </p:cNvSpPr>
          <p:nvPr>
            <p:ph type="dt" sz="quarter" idx="1"/>
          </p:nvPr>
        </p:nvSpPr>
        <p:spPr>
          <a:xfrm>
            <a:off x="4021529" y="0"/>
            <a:ext cx="3076012" cy="512479"/>
          </a:xfrm>
          <a:prstGeom prst="rect">
            <a:avLst/>
          </a:prstGeom>
        </p:spPr>
        <p:txBody>
          <a:bodyPr vert="horz" lIns="105046" tIns="52523" rIns="105046" bIns="52523" rtlCol="0"/>
          <a:lstStyle>
            <a:lvl1pPr algn="r">
              <a:defRPr sz="1400"/>
            </a:lvl1pPr>
          </a:lstStyle>
          <a:p>
            <a:fld id="{4E488199-5F73-4D99-AAC4-841B5071BD3D}" type="datetimeFigureOut">
              <a:rPr lang="en-GB" smtClean="0"/>
              <a:t>12/11/2018</a:t>
            </a:fld>
            <a:endParaRPr lang="en-GB"/>
          </a:p>
        </p:txBody>
      </p:sp>
      <p:sp>
        <p:nvSpPr>
          <p:cNvPr id="4" name="Footer Placeholder 3"/>
          <p:cNvSpPr>
            <a:spLocks noGrp="1"/>
          </p:cNvSpPr>
          <p:nvPr>
            <p:ph type="ftr" sz="quarter" idx="2"/>
          </p:nvPr>
        </p:nvSpPr>
        <p:spPr>
          <a:xfrm>
            <a:off x="0" y="9722135"/>
            <a:ext cx="3076012" cy="512479"/>
          </a:xfrm>
          <a:prstGeom prst="rect">
            <a:avLst/>
          </a:prstGeom>
        </p:spPr>
        <p:txBody>
          <a:bodyPr vert="horz" lIns="105046" tIns="52523" rIns="105046" bIns="52523" rtlCol="0" anchor="b"/>
          <a:lstStyle>
            <a:lvl1pPr algn="l">
              <a:defRPr sz="1400"/>
            </a:lvl1pPr>
          </a:lstStyle>
          <a:p>
            <a:endParaRPr lang="en-GB"/>
          </a:p>
        </p:txBody>
      </p:sp>
      <p:sp>
        <p:nvSpPr>
          <p:cNvPr id="5" name="Slide Number Placeholder 4"/>
          <p:cNvSpPr>
            <a:spLocks noGrp="1"/>
          </p:cNvSpPr>
          <p:nvPr>
            <p:ph type="sldNum" sz="quarter" idx="3"/>
          </p:nvPr>
        </p:nvSpPr>
        <p:spPr>
          <a:xfrm>
            <a:off x="4021529" y="9722135"/>
            <a:ext cx="3076012" cy="512479"/>
          </a:xfrm>
          <a:prstGeom prst="rect">
            <a:avLst/>
          </a:prstGeom>
        </p:spPr>
        <p:txBody>
          <a:bodyPr vert="horz" lIns="105046" tIns="52523" rIns="105046" bIns="52523" rtlCol="0" anchor="b"/>
          <a:lstStyle>
            <a:lvl1pPr algn="r">
              <a:defRPr sz="1400"/>
            </a:lvl1pPr>
          </a:lstStyle>
          <a:p>
            <a:fld id="{D20AD60C-C122-4737-9549-8F35E025CF5C}" type="slidenum">
              <a:rPr lang="en-GB" smtClean="0"/>
              <a:t>‹#›</a:t>
            </a:fld>
            <a:endParaRPr lang="en-GB"/>
          </a:p>
        </p:txBody>
      </p:sp>
    </p:spTree>
    <p:extLst>
      <p:ext uri="{BB962C8B-B14F-4D97-AF65-F5344CB8AC3E}">
        <p14:creationId xmlns:p14="http://schemas.microsoft.com/office/powerpoint/2010/main" val="179056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012" cy="512479"/>
          </a:xfrm>
          <a:prstGeom prst="rect">
            <a:avLst/>
          </a:prstGeom>
        </p:spPr>
        <p:txBody>
          <a:bodyPr vert="horz" wrap="square" lIns="99038" tIns="49519" rIns="99038" bIns="49519" numCol="1" anchor="t" anchorCtr="0" compatLnSpc="1">
            <a:prstTxWarp prst="textNoShape">
              <a:avLst/>
            </a:prstTxWarp>
          </a:bodyPr>
          <a:lstStyle>
            <a:lvl1pPr>
              <a:defRPr sz="1300">
                <a:latin typeface="Calibri" charset="0"/>
                <a:ea typeface="ＭＳ Ｐゴシック" charset="-128"/>
              </a:defRPr>
            </a:lvl1pPr>
          </a:lstStyle>
          <a:p>
            <a:pPr>
              <a:defRPr/>
            </a:pPr>
            <a:endParaRPr lang="en-US"/>
          </a:p>
        </p:txBody>
      </p:sp>
      <p:sp>
        <p:nvSpPr>
          <p:cNvPr id="3" name="Date Placeholder 2"/>
          <p:cNvSpPr>
            <a:spLocks noGrp="1"/>
          </p:cNvSpPr>
          <p:nvPr>
            <p:ph type="dt" idx="1"/>
          </p:nvPr>
        </p:nvSpPr>
        <p:spPr>
          <a:xfrm>
            <a:off x="4021529" y="0"/>
            <a:ext cx="3076012" cy="512479"/>
          </a:xfrm>
          <a:prstGeom prst="rect">
            <a:avLst/>
          </a:prstGeom>
        </p:spPr>
        <p:txBody>
          <a:bodyPr vert="horz" wrap="square" lIns="99038" tIns="49519" rIns="99038" bIns="49519" numCol="1" anchor="t" anchorCtr="0" compatLnSpc="1">
            <a:prstTxWarp prst="textNoShape">
              <a:avLst/>
            </a:prstTxWarp>
          </a:bodyPr>
          <a:lstStyle>
            <a:lvl1pPr algn="r">
              <a:defRPr sz="1300">
                <a:latin typeface="Calibri" charset="0"/>
                <a:ea typeface="ＭＳ Ｐゴシック" charset="-128"/>
              </a:defRPr>
            </a:lvl1pPr>
          </a:lstStyle>
          <a:p>
            <a:pPr>
              <a:defRPr/>
            </a:pPr>
            <a:fld id="{758A6BA8-0361-4AC2-A350-61374FA79E1C}" type="datetime1">
              <a:rPr lang="en-US"/>
              <a:pPr>
                <a:defRPr/>
              </a:pPr>
              <a:t>11/12/2018</a:t>
            </a:fld>
            <a:endParaRPr lang="en-US"/>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wrap="square" lIns="99038" tIns="49519" rIns="99038" bIns="4951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709579" y="4861068"/>
            <a:ext cx="5680144" cy="4606697"/>
          </a:xfrm>
          <a:prstGeom prst="rect">
            <a:avLst/>
          </a:prstGeom>
        </p:spPr>
        <p:txBody>
          <a:bodyPr vert="horz" lIns="99038" tIns="49519" rIns="99038" bIns="4951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720265"/>
            <a:ext cx="3076012" cy="512479"/>
          </a:xfrm>
          <a:prstGeom prst="rect">
            <a:avLst/>
          </a:prstGeom>
        </p:spPr>
        <p:txBody>
          <a:bodyPr vert="horz" wrap="square" lIns="99038" tIns="49519" rIns="99038" bIns="49519" numCol="1" anchor="b" anchorCtr="0" compatLnSpc="1">
            <a:prstTxWarp prst="textNoShape">
              <a:avLst/>
            </a:prstTxWarp>
          </a:bodyPr>
          <a:lstStyle>
            <a:lvl1pPr>
              <a:defRPr sz="1300">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5"/>
          </p:nvPr>
        </p:nvSpPr>
        <p:spPr>
          <a:xfrm>
            <a:off x="4021529" y="9720265"/>
            <a:ext cx="3076012" cy="512479"/>
          </a:xfrm>
          <a:prstGeom prst="rect">
            <a:avLst/>
          </a:prstGeom>
        </p:spPr>
        <p:txBody>
          <a:bodyPr vert="horz" wrap="square" lIns="99038" tIns="49519" rIns="99038" bIns="49519" numCol="1" anchor="b" anchorCtr="0" compatLnSpc="1">
            <a:prstTxWarp prst="textNoShape">
              <a:avLst/>
            </a:prstTxWarp>
          </a:bodyPr>
          <a:lstStyle>
            <a:lvl1pPr algn="r">
              <a:defRPr sz="1300">
                <a:latin typeface="Calibri" panose="020F0502020204030204" pitchFamily="34" charset="0"/>
              </a:defRPr>
            </a:lvl1pPr>
          </a:lstStyle>
          <a:p>
            <a:fld id="{7C93DB19-DD67-4FE5-AB99-40D972A79CF4}"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wikipedia.org/wiki/Arts_Council_Englan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a:t>
            </a:fld>
            <a:endParaRPr lang="en-US" altLang="en-US"/>
          </a:p>
        </p:txBody>
      </p:sp>
    </p:spTree>
    <p:extLst>
      <p:ext uri="{BB962C8B-B14F-4D97-AF65-F5344CB8AC3E}">
        <p14:creationId xmlns:p14="http://schemas.microsoft.com/office/powerpoint/2010/main" val="3083569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the Silver Studio Collection, was Designated in 2008. Designated status is awarded to museum, library and archive collections of national and international importance and administered by </a:t>
            </a:r>
            <a:r>
              <a:rPr lang="en-GB" sz="1400" u="sng" dirty="0">
                <a:solidFill>
                  <a:schemeClr val="accent1"/>
                </a:solidFill>
                <a:hlinkClick r:id="rId3" tooltip="Arts Council England"/>
              </a:rPr>
              <a:t>Arts Council England</a:t>
            </a:r>
            <a:r>
              <a:rPr lang="en-GB" sz="1400" dirty="0"/>
              <a:t>. 	</a:t>
            </a:r>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10</a:t>
            </a:fld>
            <a:endParaRPr lang="en-US" altLang="en-US"/>
          </a:p>
        </p:txBody>
      </p:sp>
    </p:spTree>
    <p:extLst>
      <p:ext uri="{BB962C8B-B14F-4D97-AF65-F5344CB8AC3E}">
        <p14:creationId xmlns:p14="http://schemas.microsoft.com/office/powerpoint/2010/main" val="367276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a:t>The museum’s collections are well used by students from Middlesex University and elsewhere: public access is provided by appointment, by talks, lectures, publications and online. </a:t>
            </a:r>
            <a:r>
              <a:rPr lang="en-GB" sz="1400" dirty="0"/>
              <a:t>We don’t have exhibition spaces as you might find at other museum, so these are our main points of access. The </a:t>
            </a:r>
            <a:r>
              <a:rPr lang="en-GB" sz="1400" dirty="0"/>
              <a:t>Museum is part of Middlesex University and all staff are University employees.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11</a:t>
            </a:fld>
            <a:endParaRPr lang="en-US" altLang="en-US"/>
          </a:p>
        </p:txBody>
      </p:sp>
    </p:spTree>
    <p:extLst>
      <p:ext uri="{BB962C8B-B14F-4D97-AF65-F5344CB8AC3E}">
        <p14:creationId xmlns:p14="http://schemas.microsoft.com/office/powerpoint/2010/main" val="251254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err="1"/>
              <a:t>MoDA’s</a:t>
            </a:r>
            <a:r>
              <a:rPr lang="en-GB" sz="1400" dirty="0"/>
              <a:t> mission states that ‘We believe that interesting things happen at the intersection of collections, audiences and staff. Our vision is the provision of dynamic and innovative opportunities for these three things to intersect, enabling exploration, inspiration and critical reflection around </a:t>
            </a:r>
            <a:r>
              <a:rPr lang="en-GB" sz="1400" dirty="0" err="1"/>
              <a:t>MoDA’s</a:t>
            </a:r>
            <a:r>
              <a:rPr lang="en-GB" sz="1400" dirty="0"/>
              <a:t> collections, for both Middlesex University and wider audiences.</a:t>
            </a:r>
          </a:p>
          <a:p>
            <a:endParaRPr lang="en-GB" dirty="0"/>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12</a:t>
            </a:fld>
            <a:endParaRPr lang="en-US" altLang="en-US"/>
          </a:p>
        </p:txBody>
      </p:sp>
    </p:spTree>
    <p:extLst>
      <p:ext uri="{BB962C8B-B14F-4D97-AF65-F5344CB8AC3E}">
        <p14:creationId xmlns:p14="http://schemas.microsoft.com/office/powerpoint/2010/main" val="1104086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a:t>You can see examples on our website of collaborations with students and researchers around our collections, and while the end result can often be a great exhibition, </a:t>
            </a:r>
            <a:r>
              <a:rPr lang="en-GB" sz="1400" dirty="0"/>
              <a:t>such as the one shown here for the student project ‘I Am A Magazine’ based on our collection of interior design and home management magazines</a:t>
            </a:r>
            <a:endParaRPr lang="en-GB" sz="1400"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13</a:t>
            </a:fld>
            <a:endParaRPr lang="en-US" altLang="en-US"/>
          </a:p>
        </p:txBody>
      </p:sp>
    </p:spTree>
    <p:extLst>
      <p:ext uri="{BB962C8B-B14F-4D97-AF65-F5344CB8AC3E}">
        <p14:creationId xmlns:p14="http://schemas.microsoft.com/office/powerpoint/2010/main" val="2921358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a:t>or an interesting video</a:t>
            </a:r>
            <a:r>
              <a:rPr lang="en-GB" sz="1400" dirty="0"/>
              <a:t>, such as this one based on a 1930s women’s advice book, </a:t>
            </a:r>
            <a:r>
              <a:rPr lang="en-GB" sz="1400" dirty="0"/>
              <a:t>the research and development process usually involves collecting and creating materials for the purposes of analysis. These may be digital, paper based or in other forms </a:t>
            </a:r>
            <a:r>
              <a:rPr lang="en-GB" sz="1400" dirty="0"/>
              <a:t>such as performative or practice-based</a:t>
            </a:r>
            <a:endParaRPr lang="en-GB" sz="1400" dirty="0"/>
          </a:p>
          <a:p>
            <a:pPr defTabSz="1050463">
              <a:defRPr/>
            </a:pPr>
            <a:endParaRPr lang="en-GB" sz="1400"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14</a:t>
            </a:fld>
            <a:endParaRPr lang="en-US" altLang="en-US"/>
          </a:p>
        </p:txBody>
      </p:sp>
    </p:spTree>
    <p:extLst>
      <p:ext uri="{BB962C8B-B14F-4D97-AF65-F5344CB8AC3E}">
        <p14:creationId xmlns:p14="http://schemas.microsoft.com/office/powerpoint/2010/main" val="3513904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a:t>So </a:t>
            </a:r>
            <a:r>
              <a:rPr lang="en-GB" sz="1400" dirty="0"/>
              <a:t>how and why did we come to use </a:t>
            </a:r>
            <a:r>
              <a:rPr lang="en-GB" sz="1400" dirty="0" err="1"/>
              <a:t>figshare</a:t>
            </a:r>
            <a:r>
              <a:rPr lang="en-GB" sz="1400" dirty="0"/>
              <a:t>?</a:t>
            </a:r>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15</a:t>
            </a:fld>
            <a:endParaRPr lang="en-US" altLang="en-US"/>
          </a:p>
        </p:txBody>
      </p:sp>
    </p:spTree>
    <p:extLst>
      <p:ext uri="{BB962C8B-B14F-4D97-AF65-F5344CB8AC3E}">
        <p14:creationId xmlns:p14="http://schemas.microsoft.com/office/powerpoint/2010/main" val="1163797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400" dirty="0"/>
              <a:t>Like most learning institutions, MoDA are looking at the digital outputs of our research projects and wondering how to maintain them in the long term and how to make them accessible in the short term. Instead of data stored on multiple PCs, hard drives and memory cards locked in cupboards</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16</a:t>
            </a:fld>
            <a:endParaRPr lang="en-US" altLang="en-US"/>
          </a:p>
        </p:txBody>
      </p:sp>
    </p:spTree>
    <p:extLst>
      <p:ext uri="{BB962C8B-B14F-4D97-AF65-F5344CB8AC3E}">
        <p14:creationId xmlns:p14="http://schemas.microsoft.com/office/powerpoint/2010/main" val="2645207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a:t>We want to have one place to put data that makes</a:t>
            </a:r>
            <a:r>
              <a:rPr lang="en-GB" baseline="0" dirty="0"/>
              <a:t> is easy to find, easy to view, and easy to reuse. </a:t>
            </a:r>
            <a:endParaRPr lang="en-GB" baseline="0" dirty="0" smtClean="0"/>
          </a:p>
          <a:p>
            <a:pPr lvl="0"/>
            <a:endParaRPr lang="en-GB" baseline="0" dirty="0" smtClean="0"/>
          </a:p>
          <a:p>
            <a:pPr lvl="0"/>
            <a:r>
              <a:rPr lang="en-GB" baseline="0" dirty="0" smtClean="0"/>
              <a:t>We want to meet open data requirements, promote our research and collections and have a system that is straightforward for staff, researchers and audiences generally to use </a:t>
            </a:r>
            <a:endParaRPr lang="en-GB" dirty="0"/>
          </a:p>
          <a:p>
            <a:pPr lvl="0"/>
            <a:endParaRPr lang="en-GB" sz="1400" dirty="0"/>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17</a:t>
            </a:fld>
            <a:endParaRPr lang="en-US" altLang="en-US"/>
          </a:p>
        </p:txBody>
      </p:sp>
    </p:spTree>
    <p:extLst>
      <p:ext uri="{BB962C8B-B14F-4D97-AF65-F5344CB8AC3E}">
        <p14:creationId xmlns:p14="http://schemas.microsoft.com/office/powerpoint/2010/main" val="3516266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400" dirty="0"/>
              <a:t>At the same time, our parent institution, Middlesex University had become a pilot stakeholder in a project run by </a:t>
            </a:r>
            <a:r>
              <a:rPr lang="en-GB" sz="1400" dirty="0" err="1"/>
              <a:t>Jisc</a:t>
            </a:r>
            <a:r>
              <a:rPr lang="en-GB" sz="1400" dirty="0"/>
              <a:t> </a:t>
            </a:r>
            <a:r>
              <a:rPr lang="en-GB" sz="1400" dirty="0"/>
              <a:t>trying </a:t>
            </a:r>
            <a:r>
              <a:rPr lang="en-GB" sz="1400" dirty="0"/>
              <a:t>to develop a research data management service for their researchers.</a:t>
            </a:r>
          </a:p>
          <a:p>
            <a:pPr defTabSz="1050463">
              <a:defRPr/>
            </a:pPr>
            <a:endParaRPr lang="en-GB" sz="1400"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18</a:t>
            </a:fld>
            <a:endParaRPr lang="en-US" altLang="en-US"/>
          </a:p>
        </p:txBody>
      </p:sp>
    </p:spTree>
    <p:extLst>
      <p:ext uri="{BB962C8B-B14F-4D97-AF65-F5344CB8AC3E}">
        <p14:creationId xmlns:p14="http://schemas.microsoft.com/office/powerpoint/2010/main" val="870029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Figshare</a:t>
            </a:r>
            <a:r>
              <a:rPr lang="en-GB" dirty="0"/>
              <a:t> was one of the repository providers assigned to institutions in the pilot project, and so we found ourselves working with </a:t>
            </a:r>
            <a:r>
              <a:rPr lang="en-GB" dirty="0" err="1"/>
              <a:t>figshare</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19</a:t>
            </a:fld>
            <a:endParaRPr lang="en-US" altLang="en-US"/>
          </a:p>
        </p:txBody>
      </p:sp>
    </p:spTree>
    <p:extLst>
      <p:ext uri="{BB962C8B-B14F-4D97-AF65-F5344CB8AC3E}">
        <p14:creationId xmlns:p14="http://schemas.microsoft.com/office/powerpoint/2010/main" val="4186718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a:t>
            </a:fld>
            <a:endParaRPr lang="en-US" altLang="en-US"/>
          </a:p>
        </p:txBody>
      </p:sp>
    </p:spTree>
    <p:extLst>
      <p:ext uri="{BB962C8B-B14F-4D97-AF65-F5344CB8AC3E}">
        <p14:creationId xmlns:p14="http://schemas.microsoft.com/office/powerpoint/2010/main" val="4014744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portal was set up for Middlesex University on </a:t>
            </a:r>
            <a:r>
              <a:rPr lang="en-GB" dirty="0" err="1" smtClean="0"/>
              <a:t>figshare</a:t>
            </a:r>
            <a:r>
              <a:rPr lang="en-GB" dirty="0" smtClean="0"/>
              <a:t> at https://mdx.figshare.com/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20</a:t>
            </a:fld>
            <a:endParaRPr lang="en-US" altLang="en-US"/>
          </a:p>
        </p:txBody>
      </p:sp>
    </p:spTree>
    <p:extLst>
      <p:ext uri="{BB962C8B-B14F-4D97-AF65-F5344CB8AC3E}">
        <p14:creationId xmlns:p14="http://schemas.microsoft.com/office/powerpoint/2010/main" val="7421483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a:t>
            </a:r>
            <a:r>
              <a:rPr lang="en-GB" dirty="0" err="1" smtClean="0"/>
              <a:t>figshare</a:t>
            </a:r>
            <a:r>
              <a:rPr lang="en-GB" dirty="0" smtClean="0"/>
              <a:t> </a:t>
            </a:r>
            <a:r>
              <a:rPr lang="en-GB" dirty="0"/>
              <a:t>helped us set up a group portal under Middlesex University for </a:t>
            </a:r>
            <a:r>
              <a:rPr lang="en-GB" dirty="0" smtClean="0"/>
              <a:t>MoDA at https://mdx.figshare.com/MoDA ,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21</a:t>
            </a:fld>
            <a:endParaRPr lang="en-US" altLang="en-US"/>
          </a:p>
        </p:txBody>
      </p:sp>
    </p:spTree>
    <p:extLst>
      <p:ext uri="{BB962C8B-B14F-4D97-AF65-F5344CB8AC3E}">
        <p14:creationId xmlns:p14="http://schemas.microsoft.com/office/powerpoint/2010/main" val="2611138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and </a:t>
            </a:r>
            <a:r>
              <a:rPr lang="en-GB" dirty="0"/>
              <a:t>under this group we set up a Project.</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22</a:t>
            </a:fld>
            <a:endParaRPr lang="en-US" altLang="en-US"/>
          </a:p>
        </p:txBody>
      </p:sp>
    </p:spTree>
    <p:extLst>
      <p:ext uri="{BB962C8B-B14F-4D97-AF65-F5344CB8AC3E}">
        <p14:creationId xmlns:p14="http://schemas.microsoft.com/office/powerpoint/2010/main" val="3146042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a:t>MoDA were in the middle of an interdisciplinary research project funded by Arts Council England to supports projects ensuring the long-term sustainability of Designated museum collections, and particularly to </a:t>
            </a:r>
            <a:r>
              <a:rPr lang="en-GB" dirty="0"/>
              <a:t>open up collections in a way which will enable research and understanding to become established and sustainable.</a:t>
            </a:r>
            <a:r>
              <a:rPr lang="en-GB" sz="1400" dirty="0"/>
              <a:t> Our project centred on our Japanese </a:t>
            </a:r>
            <a:r>
              <a:rPr lang="en-GB" sz="1400" dirty="0" err="1"/>
              <a:t>Katagami</a:t>
            </a:r>
            <a:r>
              <a:rPr lang="en-GB" sz="1400" dirty="0"/>
              <a:t> </a:t>
            </a:r>
            <a:r>
              <a:rPr lang="en-GB" sz="1400" dirty="0"/>
              <a:t>stencils. [Explain </a:t>
            </a:r>
            <a:r>
              <a:rPr lang="en-GB" sz="1400" dirty="0" err="1"/>
              <a:t>Katagami</a:t>
            </a:r>
            <a:r>
              <a:rPr lang="en-GB" sz="1400" dirty="0"/>
              <a:t>]</a:t>
            </a:r>
            <a:endParaRPr lang="en-GB" sz="1400"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23</a:t>
            </a:fld>
            <a:endParaRPr lang="en-US" altLang="en-US"/>
          </a:p>
        </p:txBody>
      </p:sp>
    </p:spTree>
    <p:extLst>
      <p:ext uri="{BB962C8B-B14F-4D97-AF65-F5344CB8AC3E}">
        <p14:creationId xmlns:p14="http://schemas.microsoft.com/office/powerpoint/2010/main" val="2552115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dirty="0"/>
              <a:t>This is our </a:t>
            </a:r>
            <a:r>
              <a:rPr lang="en-GB" dirty="0" err="1"/>
              <a:t>figshare</a:t>
            </a:r>
            <a:r>
              <a:rPr lang="en-GB" dirty="0"/>
              <a:t> </a:t>
            </a:r>
            <a:r>
              <a:rPr lang="en-GB" sz="1400" dirty="0"/>
              <a:t>Project space</a:t>
            </a:r>
            <a:r>
              <a:rPr lang="en-GB" sz="1400" dirty="0"/>
              <a:t>,  </a:t>
            </a:r>
            <a:r>
              <a:rPr lang="en-GB" sz="1400" dirty="0"/>
              <a:t>where researchers could collaborate on the project as it progressed. This space is part of the institutional space but could include external researchers like ours.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24</a:t>
            </a:fld>
            <a:endParaRPr lang="en-US" altLang="en-US"/>
          </a:p>
        </p:txBody>
      </p:sp>
    </p:spTree>
    <p:extLst>
      <p:ext uri="{BB962C8B-B14F-4D97-AF65-F5344CB8AC3E}">
        <p14:creationId xmlns:p14="http://schemas.microsoft.com/office/powerpoint/2010/main" val="154467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could email an invitation like this, which would take them to the </a:t>
            </a:r>
            <a:r>
              <a:rPr lang="en-GB" dirty="0" err="1" smtClean="0"/>
              <a:t>figshare</a:t>
            </a:r>
            <a:r>
              <a:rPr lang="en-GB" dirty="0" smtClean="0"/>
              <a:t> log-in page, where they could set up a </a:t>
            </a:r>
            <a:r>
              <a:rPr lang="en-GB" dirty="0" err="1" smtClean="0"/>
              <a:t>figshare</a:t>
            </a:r>
            <a:r>
              <a:rPr lang="en-GB" dirty="0" smtClean="0"/>
              <a:t> account and then join</a:t>
            </a:r>
            <a:r>
              <a:rPr lang="en-GB" baseline="0" dirty="0" smtClean="0"/>
              <a:t> the project.</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25</a:t>
            </a:fld>
            <a:endParaRPr lang="en-US" altLang="en-US"/>
          </a:p>
        </p:txBody>
      </p:sp>
    </p:spTree>
    <p:extLst>
      <p:ext uri="{BB962C8B-B14F-4D97-AF65-F5344CB8AC3E}">
        <p14:creationId xmlns:p14="http://schemas.microsoft.com/office/powerpoint/2010/main" val="3679044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sz="1400" dirty="0"/>
              <a:t>How did we find using </a:t>
            </a:r>
            <a:r>
              <a:rPr lang="en-GB" sz="1400" dirty="0" err="1"/>
              <a:t>figshare</a:t>
            </a:r>
            <a:r>
              <a:rPr lang="en-GB" sz="1400" dirty="0"/>
              <a:t>?</a:t>
            </a:r>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26</a:t>
            </a:fld>
            <a:endParaRPr lang="en-US" altLang="en-US"/>
          </a:p>
        </p:txBody>
      </p:sp>
    </p:spTree>
    <p:extLst>
      <p:ext uri="{BB962C8B-B14F-4D97-AF65-F5344CB8AC3E}">
        <p14:creationId xmlns:p14="http://schemas.microsoft.com/office/powerpoint/2010/main" val="2315037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400"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27</a:t>
            </a:fld>
            <a:endParaRPr lang="en-US" altLang="en-US"/>
          </a:p>
        </p:txBody>
      </p:sp>
    </p:spTree>
    <p:extLst>
      <p:ext uri="{BB962C8B-B14F-4D97-AF65-F5344CB8AC3E}">
        <p14:creationId xmlns:p14="http://schemas.microsoft.com/office/powerpoint/2010/main" val="3873412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got most of our project researchers signed up to use </a:t>
            </a:r>
            <a:r>
              <a:rPr lang="en-GB" dirty="0" err="1"/>
              <a:t>figshare</a:t>
            </a:r>
            <a:r>
              <a:rPr lang="en-GB" dirty="0"/>
              <a:t> and contributing their</a:t>
            </a:r>
            <a:r>
              <a:rPr lang="en-GB" baseline="0" dirty="0"/>
              <a:t> data to the project space – but not all</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28</a:t>
            </a:fld>
            <a:endParaRPr lang="en-US" altLang="en-US"/>
          </a:p>
        </p:txBody>
      </p:sp>
    </p:spTree>
    <p:extLst>
      <p:ext uri="{BB962C8B-B14F-4D97-AF65-F5344CB8AC3E}">
        <p14:creationId xmlns:p14="http://schemas.microsoft.com/office/powerpoint/2010/main" val="8015707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smtClean="0"/>
              <a:t>The researchers that did sign up realised that they could make the most of linking their profile on </a:t>
            </a:r>
            <a:r>
              <a:rPr lang="en-GB" dirty="0" err="1" smtClean="0"/>
              <a:t>figshare</a:t>
            </a:r>
            <a:r>
              <a:rPr lang="en-GB" dirty="0" smtClean="0"/>
              <a:t> to ORCID</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29</a:t>
            </a:fld>
            <a:endParaRPr lang="en-US" altLang="en-US"/>
          </a:p>
        </p:txBody>
      </p:sp>
    </p:spTree>
    <p:extLst>
      <p:ext uri="{BB962C8B-B14F-4D97-AF65-F5344CB8AC3E}">
        <p14:creationId xmlns:p14="http://schemas.microsoft.com/office/powerpoint/2010/main" val="3179521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a:t>
            </a:fld>
            <a:endParaRPr lang="en-US" altLang="en-US"/>
          </a:p>
        </p:txBody>
      </p:sp>
    </p:spTree>
    <p:extLst>
      <p:ext uri="{BB962C8B-B14F-4D97-AF65-F5344CB8AC3E}">
        <p14:creationId xmlns:p14="http://schemas.microsoft.com/office/powerpoint/2010/main" val="5124847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smtClean="0"/>
              <a:t>And</a:t>
            </a:r>
            <a:r>
              <a:rPr lang="en-GB" baseline="0" dirty="0" smtClean="0"/>
              <a:t> to social media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30</a:t>
            </a:fld>
            <a:endParaRPr lang="en-US" altLang="en-US"/>
          </a:p>
        </p:txBody>
      </p:sp>
    </p:spTree>
    <p:extLst>
      <p:ext uri="{BB962C8B-B14F-4D97-AF65-F5344CB8AC3E}">
        <p14:creationId xmlns:p14="http://schemas.microsoft.com/office/powerpoint/2010/main" val="5388338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baseline="0" dirty="0" smtClean="0"/>
              <a:t>as well as listing publications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31</a:t>
            </a:fld>
            <a:endParaRPr lang="en-US" altLang="en-US"/>
          </a:p>
        </p:txBody>
      </p:sp>
    </p:spTree>
    <p:extLst>
      <p:ext uri="{BB962C8B-B14F-4D97-AF65-F5344CB8AC3E}">
        <p14:creationId xmlns:p14="http://schemas.microsoft.com/office/powerpoint/2010/main" val="9449299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baseline="0" dirty="0" smtClean="0"/>
              <a:t>and showcasing any files they uploaded to the project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32</a:t>
            </a:fld>
            <a:endParaRPr lang="en-US" altLang="en-US"/>
          </a:p>
        </p:txBody>
      </p:sp>
    </p:spTree>
    <p:extLst>
      <p:ext uri="{BB962C8B-B14F-4D97-AF65-F5344CB8AC3E}">
        <p14:creationId xmlns:p14="http://schemas.microsoft.com/office/powerpoint/2010/main" val="19672523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a:t>We were able to choose which data files should be published </a:t>
            </a:r>
            <a:r>
              <a:rPr lang="en-GB" dirty="0" smtClean="0"/>
              <a:t>in</a:t>
            </a:r>
            <a:r>
              <a:rPr lang="en-GB" baseline="0" dirty="0" smtClean="0"/>
              <a:t> the project </a:t>
            </a:r>
            <a:r>
              <a:rPr lang="en-GB" dirty="0" smtClean="0"/>
              <a:t>and </a:t>
            </a:r>
            <a:r>
              <a:rPr lang="en-GB" dirty="0"/>
              <a:t>which should remain unpublished, </a:t>
            </a:r>
            <a:r>
              <a:rPr lang="en-GB" dirty="0" smtClean="0"/>
              <a:t>- green dots = published, grey dots = unpublished.</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33</a:t>
            </a:fld>
            <a:endParaRPr lang="en-US" altLang="en-US"/>
          </a:p>
        </p:txBody>
      </p:sp>
    </p:spTree>
    <p:extLst>
      <p:ext uri="{BB962C8B-B14F-4D97-AF65-F5344CB8AC3E}">
        <p14:creationId xmlns:p14="http://schemas.microsoft.com/office/powerpoint/2010/main" val="1329581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a:t>while at the same time having a space that allowed all project members to see all uploaded data - so</a:t>
            </a:r>
            <a:r>
              <a:rPr lang="en-GB" baseline="0" dirty="0"/>
              <a:t> data in the project could remain unpublished but viewable by other members of the project.</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34</a:t>
            </a:fld>
            <a:endParaRPr lang="en-US" altLang="en-US"/>
          </a:p>
        </p:txBody>
      </p:sp>
    </p:spTree>
    <p:extLst>
      <p:ext uri="{BB962C8B-B14F-4D97-AF65-F5344CB8AC3E}">
        <p14:creationId xmlns:p14="http://schemas.microsoft.com/office/powerpoint/2010/main" val="33530159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Files could also be uploaded</a:t>
            </a:r>
            <a:r>
              <a:rPr lang="en-GB" baseline="0" dirty="0"/>
              <a:t> so they were part of the project and the metadata was visible, but the file content wasn’t. The file content is accessible to the person who uploaded it, and could therefore be applied for on request – useful for managing personal or sensitive data</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35</a:t>
            </a:fld>
            <a:endParaRPr lang="en-US" altLang="en-US"/>
          </a:p>
        </p:txBody>
      </p:sp>
    </p:spTree>
    <p:extLst>
      <p:ext uri="{BB962C8B-B14F-4D97-AF65-F5344CB8AC3E}">
        <p14:creationId xmlns:p14="http://schemas.microsoft.com/office/powerpoint/2010/main" val="3944582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Files can be added by dragging and dropping, and each </a:t>
            </a:r>
            <a:r>
              <a:rPr lang="en-GB" dirty="0"/>
              <a:t>upload requires the completion of metadata defined by a few key fields</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36</a:t>
            </a:fld>
            <a:endParaRPr lang="en-US" altLang="en-US"/>
          </a:p>
        </p:txBody>
      </p:sp>
    </p:spTree>
    <p:extLst>
      <p:ext uri="{BB962C8B-B14F-4D97-AF65-F5344CB8AC3E}">
        <p14:creationId xmlns:p14="http://schemas.microsoft.com/office/powerpoint/2010/main" val="3550240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generally</a:t>
            </a:r>
            <a:r>
              <a:rPr lang="en-GB" baseline="0" dirty="0"/>
              <a:t> straightforward to use, but rely on the uploader to complete them correctly.</a:t>
            </a:r>
          </a:p>
          <a:p>
            <a:r>
              <a:rPr lang="en-GB" baseline="0" dirty="0"/>
              <a:t>A </a:t>
            </a:r>
            <a:r>
              <a:rPr lang="en-GB" baseline="0" dirty="0" smtClean="0"/>
              <a:t>Digital Object Identifier or DOI </a:t>
            </a:r>
            <a:r>
              <a:rPr lang="en-GB" baseline="0" dirty="0"/>
              <a:t>can also be created for published items, useful for citation.</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37</a:t>
            </a:fld>
            <a:endParaRPr lang="en-US" altLang="en-US"/>
          </a:p>
        </p:txBody>
      </p:sp>
    </p:spTree>
    <p:extLst>
      <p:ext uri="{BB962C8B-B14F-4D97-AF65-F5344CB8AC3E}">
        <p14:creationId xmlns:p14="http://schemas.microsoft.com/office/powerpoint/2010/main" val="13973050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Figshare</a:t>
            </a:r>
            <a:r>
              <a:rPr lang="en-GB" baseline="0" dirty="0"/>
              <a:t> have been very helpful in working with us to find ways to do what we are trying to do with our data. They helped us</a:t>
            </a:r>
            <a:r>
              <a:rPr lang="en-GB" dirty="0"/>
              <a:t> set up</a:t>
            </a:r>
            <a:r>
              <a:rPr lang="en-GB" baseline="0" dirty="0"/>
              <a:t> a group portal for a symposium connected to our project. This allowed us to gather papers from the symposium in one place. Papers were given by a variety of academics, researchers and curators, and rather than asking them all to set up </a:t>
            </a:r>
            <a:r>
              <a:rPr lang="en-GB" baseline="0" dirty="0" err="1"/>
              <a:t>figshare</a:t>
            </a:r>
            <a:r>
              <a:rPr lang="en-GB" baseline="0" dirty="0"/>
              <a:t> accounts, we set up</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38</a:t>
            </a:fld>
            <a:endParaRPr lang="en-US" altLang="en-US"/>
          </a:p>
        </p:txBody>
      </p:sp>
    </p:spTree>
    <p:extLst>
      <p:ext uri="{BB962C8B-B14F-4D97-AF65-F5344CB8AC3E}">
        <p14:creationId xmlns:p14="http://schemas.microsoft.com/office/powerpoint/2010/main" val="6073459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baseline="0" dirty="0"/>
              <a:t>a non-login submit. A URL for this page was sent to those who gave papers at the symposium so that they could upload their papers.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39</a:t>
            </a:fld>
            <a:endParaRPr lang="en-US" altLang="en-US"/>
          </a:p>
        </p:txBody>
      </p:sp>
    </p:spTree>
    <p:extLst>
      <p:ext uri="{BB962C8B-B14F-4D97-AF65-F5344CB8AC3E}">
        <p14:creationId xmlns:p14="http://schemas.microsoft.com/office/powerpoint/2010/main" val="1938279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a:t>
            </a:fld>
            <a:endParaRPr lang="en-US" altLang="en-US"/>
          </a:p>
        </p:txBody>
      </p:sp>
    </p:spTree>
    <p:extLst>
      <p:ext uri="{BB962C8B-B14F-4D97-AF65-F5344CB8AC3E}">
        <p14:creationId xmlns:p14="http://schemas.microsoft.com/office/powerpoint/2010/main" val="17693102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what it looked like to the submitter,</a:t>
            </a:r>
            <a:r>
              <a:rPr lang="en-GB" baseline="0" dirty="0"/>
              <a:t> very similar to uploading as a logged-in contributor to a project, but in this case once the paper and metadata has been submitted, it can be curated.</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40</a:t>
            </a:fld>
            <a:endParaRPr lang="en-US" altLang="en-US"/>
          </a:p>
        </p:txBody>
      </p:sp>
    </p:spTree>
    <p:extLst>
      <p:ext uri="{BB962C8B-B14F-4D97-AF65-F5344CB8AC3E}">
        <p14:creationId xmlns:p14="http://schemas.microsoft.com/office/powerpoint/2010/main" val="8972332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in</a:t>
            </a:r>
            <a:r>
              <a:rPr lang="en-GB" baseline="0" dirty="0"/>
              <a:t> the</a:t>
            </a:r>
            <a:r>
              <a:rPr lang="en-GB" dirty="0"/>
              <a:t> review</a:t>
            </a:r>
            <a:r>
              <a:rPr lang="en-GB" baseline="0" dirty="0"/>
              <a:t> area</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41</a:t>
            </a:fld>
            <a:endParaRPr lang="en-US" altLang="en-US"/>
          </a:p>
        </p:txBody>
      </p:sp>
    </p:spTree>
    <p:extLst>
      <p:ext uri="{BB962C8B-B14F-4D97-AF65-F5344CB8AC3E}">
        <p14:creationId xmlns:p14="http://schemas.microsoft.com/office/powerpoint/2010/main" val="4903244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where I could approve and publish items submitted. When reviewing an item, I could also edit the metadata. </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42</a:t>
            </a:fld>
            <a:endParaRPr lang="en-US" altLang="en-US"/>
          </a:p>
        </p:txBody>
      </p:sp>
    </p:spTree>
    <p:extLst>
      <p:ext uri="{BB962C8B-B14F-4D97-AF65-F5344CB8AC3E}">
        <p14:creationId xmlns:p14="http://schemas.microsoft.com/office/powerpoint/2010/main" val="33172921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a:t>If I found a problem with the file itself,</a:t>
            </a:r>
            <a:r>
              <a:rPr lang="en-GB" baseline="0" dirty="0"/>
              <a:t> I could reject the item and send an email to the submitter explaining the issue and asking them to resubmit.  </a:t>
            </a:r>
            <a:r>
              <a:rPr lang="en-GB" baseline="0" dirty="0" smtClean="0"/>
              <a:t>So what was uploaded by our researchers?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43</a:t>
            </a:fld>
            <a:endParaRPr lang="en-US" altLang="en-US"/>
          </a:p>
        </p:txBody>
      </p:sp>
    </p:spTree>
    <p:extLst>
      <p:ext uri="{BB962C8B-B14F-4D97-AF65-F5344CB8AC3E}">
        <p14:creationId xmlns:p14="http://schemas.microsoft.com/office/powerpoint/2010/main" val="39478693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Audio field recordings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44</a:t>
            </a:fld>
            <a:endParaRPr lang="en-US" altLang="en-US"/>
          </a:p>
        </p:txBody>
      </p:sp>
    </p:spTree>
    <p:extLst>
      <p:ext uri="{BB962C8B-B14F-4D97-AF65-F5344CB8AC3E}">
        <p14:creationId xmlns:p14="http://schemas.microsoft.com/office/powerpoint/2010/main" val="4161199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Sets of spreadsheets of research findings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45</a:t>
            </a:fld>
            <a:endParaRPr lang="en-US" altLang="en-US"/>
          </a:p>
        </p:txBody>
      </p:sp>
    </p:spTree>
    <p:extLst>
      <p:ext uri="{BB962C8B-B14F-4D97-AF65-F5344CB8AC3E}">
        <p14:creationId xmlns:p14="http://schemas.microsoft.com/office/powerpoint/2010/main" val="35276812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Html for an applet – one of our researchers was looking</a:t>
            </a:r>
            <a:r>
              <a:rPr lang="en-GB" baseline="0" dirty="0" smtClean="0"/>
              <a:t> at mathematical patterns within the stencils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46</a:t>
            </a:fld>
            <a:endParaRPr lang="en-US" altLang="en-US"/>
          </a:p>
        </p:txBody>
      </p:sp>
    </p:spTree>
    <p:extLst>
      <p:ext uri="{BB962C8B-B14F-4D97-AF65-F5344CB8AC3E}">
        <p14:creationId xmlns:p14="http://schemas.microsoft.com/office/powerpoint/2010/main" val="38806946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Sketchbook drawings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47</a:t>
            </a:fld>
            <a:endParaRPr lang="en-US" altLang="en-US"/>
          </a:p>
        </p:txBody>
      </p:sp>
    </p:spTree>
    <p:extLst>
      <p:ext uri="{BB962C8B-B14F-4D97-AF65-F5344CB8AC3E}">
        <p14:creationId xmlns:p14="http://schemas.microsoft.com/office/powerpoint/2010/main" val="31854439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Video</a:t>
            </a:r>
            <a:r>
              <a:rPr lang="en-GB" baseline="0" dirty="0" smtClean="0"/>
              <a:t> interviews and transcript</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48</a:t>
            </a:fld>
            <a:endParaRPr lang="en-US" altLang="en-US"/>
          </a:p>
        </p:txBody>
      </p:sp>
    </p:spTree>
    <p:extLst>
      <p:ext uri="{BB962C8B-B14F-4D97-AF65-F5344CB8AC3E}">
        <p14:creationId xmlns:p14="http://schemas.microsoft.com/office/powerpoint/2010/main" val="15189120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Infrared photography of the stencils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49</a:t>
            </a:fld>
            <a:endParaRPr lang="en-US" altLang="en-US"/>
          </a:p>
        </p:txBody>
      </p:sp>
    </p:spTree>
    <p:extLst>
      <p:ext uri="{BB962C8B-B14F-4D97-AF65-F5344CB8AC3E}">
        <p14:creationId xmlns:p14="http://schemas.microsoft.com/office/powerpoint/2010/main" val="1810401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a:t>
            </a:fld>
            <a:endParaRPr lang="en-US" altLang="en-US"/>
          </a:p>
        </p:txBody>
      </p:sp>
    </p:spTree>
    <p:extLst>
      <p:ext uri="{BB962C8B-B14F-4D97-AF65-F5344CB8AC3E}">
        <p14:creationId xmlns:p14="http://schemas.microsoft.com/office/powerpoint/2010/main" val="37283873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 result of putting the research data on </a:t>
            </a:r>
            <a:r>
              <a:rPr lang="en-GB" dirty="0" err="1"/>
              <a:t>figshare</a:t>
            </a:r>
            <a:r>
              <a:rPr lang="en-GB" dirty="0"/>
              <a:t>, we have been able to embed</a:t>
            </a:r>
            <a:r>
              <a:rPr lang="en-GB" baseline="0" dirty="0"/>
              <a:t> it on our website [click]</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50</a:t>
            </a:fld>
            <a:endParaRPr lang="en-US" altLang="en-US"/>
          </a:p>
        </p:txBody>
      </p:sp>
    </p:spTree>
    <p:extLst>
      <p:ext uri="{BB962C8B-B14F-4D97-AF65-F5344CB8AC3E}">
        <p14:creationId xmlns:p14="http://schemas.microsoft.com/office/powerpoint/2010/main" val="39134732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within blog posts and pages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51</a:t>
            </a:fld>
            <a:endParaRPr lang="en-US" altLang="en-US"/>
          </a:p>
        </p:txBody>
      </p:sp>
    </p:spTree>
    <p:extLst>
      <p:ext uri="{BB962C8B-B14F-4D97-AF65-F5344CB8AC3E}">
        <p14:creationId xmlns:p14="http://schemas.microsoft.com/office/powerpoint/2010/main" val="32728471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also been able to see when items have been viewed, downloaded, and</a:t>
            </a:r>
            <a:r>
              <a:rPr lang="en-GB" baseline="0" dirty="0"/>
              <a:t> cited, and what ‘attention’ they have received online</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52</a:t>
            </a:fld>
            <a:endParaRPr lang="en-US" altLang="en-US"/>
          </a:p>
        </p:txBody>
      </p:sp>
    </p:spTree>
    <p:extLst>
      <p:ext uri="{BB962C8B-B14F-4D97-AF65-F5344CB8AC3E}">
        <p14:creationId xmlns:p14="http://schemas.microsoft.com/office/powerpoint/2010/main" val="17398785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Through </a:t>
            </a:r>
            <a:r>
              <a:rPr lang="en-GB" dirty="0" err="1"/>
              <a:t>Altmetrics</a:t>
            </a:r>
            <a:r>
              <a:rPr lang="en-GB" dirty="0"/>
              <a:t> data we can see some of the tweets that linked to this item, and the things people were saying,</a:t>
            </a:r>
            <a:r>
              <a:rPr lang="en-GB" baseline="0" dirty="0"/>
              <a:t> as well as how this score compares.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53</a:t>
            </a:fld>
            <a:endParaRPr lang="en-US" altLang="en-US"/>
          </a:p>
        </p:txBody>
      </p:sp>
    </p:spTree>
    <p:extLst>
      <p:ext uri="{BB962C8B-B14F-4D97-AF65-F5344CB8AC3E}">
        <p14:creationId xmlns:p14="http://schemas.microsoft.com/office/powerpoint/2010/main" val="8466656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a:t>
            </a:r>
            <a:r>
              <a:rPr lang="en-GB" baseline="0" dirty="0"/>
              <a:t> we can now make our files easy to find, </a:t>
            </a:r>
          </a:p>
          <a:p>
            <a:r>
              <a:rPr lang="en-GB" baseline="0" dirty="0"/>
              <a:t>particularly as they are easy to view – the ability to visualise many file types on the site helps the data become more visible </a:t>
            </a:r>
          </a:p>
          <a:p>
            <a:r>
              <a:rPr lang="en-GB" baseline="0" dirty="0"/>
              <a:t>and all of this makes the data easier to reuse, and particularly with features such as embedding, citation, sharing, following</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54</a:t>
            </a:fld>
            <a:endParaRPr lang="en-US" altLang="en-US"/>
          </a:p>
        </p:txBody>
      </p:sp>
    </p:spTree>
    <p:extLst>
      <p:ext uri="{BB962C8B-B14F-4D97-AF65-F5344CB8AC3E}">
        <p14:creationId xmlns:p14="http://schemas.microsoft.com/office/powerpoint/2010/main" val="33178283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can I share with you from our experience?</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55</a:t>
            </a:fld>
            <a:endParaRPr lang="en-US" altLang="en-US"/>
          </a:p>
        </p:txBody>
      </p:sp>
    </p:spTree>
    <p:extLst>
      <p:ext uri="{BB962C8B-B14F-4D97-AF65-F5344CB8AC3E}">
        <p14:creationId xmlns:p14="http://schemas.microsoft.com/office/powerpoint/2010/main" val="34004803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Things to celebrate: using </a:t>
            </a:r>
            <a:r>
              <a:rPr lang="en-GB" dirty="0" err="1"/>
              <a:t>figshare</a:t>
            </a:r>
            <a:r>
              <a:rPr lang="en-GB" dirty="0"/>
              <a:t> helps meet funding requirements. Our funding required a commitment to being an essential source of expertise in the relevant subject matter as well as facilitating research around the collection on an ongoing basis</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56</a:t>
            </a:fld>
            <a:endParaRPr lang="en-US" altLang="en-US"/>
          </a:p>
        </p:txBody>
      </p:sp>
    </p:spTree>
    <p:extLst>
      <p:ext uri="{BB962C8B-B14F-4D97-AF65-F5344CB8AC3E}">
        <p14:creationId xmlns:p14="http://schemas.microsoft.com/office/powerpoint/2010/main" val="2001033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keeps project data together: Previous projects often result in much</a:t>
            </a:r>
            <a:r>
              <a:rPr lang="en-GB" baseline="0" dirty="0"/>
              <a:t> data remaining with researchers, or attempts to share meeting technological or other barriers.</a:t>
            </a:r>
            <a:r>
              <a:rPr lang="en-GB" dirty="0"/>
              <a:t> </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57</a:t>
            </a:fld>
            <a:endParaRPr lang="en-US" altLang="en-US"/>
          </a:p>
        </p:txBody>
      </p:sp>
    </p:spTree>
    <p:extLst>
      <p:ext uri="{BB962C8B-B14F-4D97-AF65-F5344CB8AC3E}">
        <p14:creationId xmlns:p14="http://schemas.microsoft.com/office/powerpoint/2010/main" val="3706260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enhances discoverability of data: With</a:t>
            </a:r>
            <a:r>
              <a:rPr lang="en-GB" baseline="0" dirty="0"/>
              <a:t> other projects, because data can be difficult to gather, it is then difficult to make it available more widely, and difficult to make people aware of its existence</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58</a:t>
            </a:fld>
            <a:endParaRPr lang="en-US" altLang="en-US"/>
          </a:p>
        </p:txBody>
      </p:sp>
    </p:spTree>
    <p:extLst>
      <p:ext uri="{BB962C8B-B14F-4D97-AF65-F5344CB8AC3E}">
        <p14:creationId xmlns:p14="http://schemas.microsoft.com/office/powerpoint/2010/main" val="157170605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can track usage of data more easily: Being</a:t>
            </a:r>
            <a:r>
              <a:rPr lang="en-GB" baseline="0" dirty="0"/>
              <a:t> able to see how people are using the data helps us to assess future projects and research based on evidence rather than guess-work</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59</a:t>
            </a:fld>
            <a:endParaRPr lang="en-US" altLang="en-US"/>
          </a:p>
        </p:txBody>
      </p:sp>
    </p:spTree>
    <p:extLst>
      <p:ext uri="{BB962C8B-B14F-4D97-AF65-F5344CB8AC3E}">
        <p14:creationId xmlns:p14="http://schemas.microsoft.com/office/powerpoint/2010/main" val="255281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a:t>
            </a:fld>
            <a:endParaRPr lang="en-US" altLang="en-US"/>
          </a:p>
        </p:txBody>
      </p:sp>
    </p:spTree>
    <p:extLst>
      <p:ext uri="{BB962C8B-B14F-4D97-AF65-F5344CB8AC3E}">
        <p14:creationId xmlns:p14="http://schemas.microsoft.com/office/powerpoint/2010/main" val="7681965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Using </a:t>
            </a:r>
            <a:r>
              <a:rPr lang="en-GB" dirty="0" err="1"/>
              <a:t>fighshare</a:t>
            </a:r>
            <a:r>
              <a:rPr lang="en-GB" dirty="0"/>
              <a:t> helps us to open up research practices: This can be particularly useful for interdisciplinary humanities research like</a:t>
            </a:r>
            <a:r>
              <a:rPr lang="en-GB" baseline="0" dirty="0"/>
              <a:t> this, as it will hopefully encourage others to think about how our collections can be a resource in more tangential study. It also allows further development of lines of enquiry</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60</a:t>
            </a:fld>
            <a:endParaRPr lang="en-US" altLang="en-US"/>
          </a:p>
        </p:txBody>
      </p:sp>
    </p:spTree>
    <p:extLst>
      <p:ext uri="{BB962C8B-B14F-4D97-AF65-F5344CB8AC3E}">
        <p14:creationId xmlns:p14="http://schemas.microsoft.com/office/powerpoint/2010/main" val="6337849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But there have also been things to think through more carefully, like how can </a:t>
            </a:r>
            <a:r>
              <a:rPr lang="en-GB" dirty="0" err="1"/>
              <a:t>fighshare</a:t>
            </a:r>
            <a:r>
              <a:rPr lang="en-GB" dirty="0"/>
              <a:t> fit our rhythms and resourcing. Rhythm</a:t>
            </a:r>
            <a:r>
              <a:rPr lang="en-GB" baseline="0" dirty="0"/>
              <a:t> determines how work gets done in any organisation, institution or sector. </a:t>
            </a:r>
            <a:r>
              <a:rPr lang="en-GB" dirty="0"/>
              <a:t>We were already halfway through</a:t>
            </a:r>
            <a:r>
              <a:rPr lang="en-GB" baseline="0" dirty="0"/>
              <a:t> our project when I introduced the use of </a:t>
            </a:r>
            <a:r>
              <a:rPr lang="en-GB" baseline="0" dirty="0" err="1"/>
              <a:t>figshare</a:t>
            </a:r>
            <a:r>
              <a:rPr lang="en-GB" baseline="0" dirty="0"/>
              <a:t>, and this meant some researchers were not prepared for it to form part of their practice. I would want to ensure future projects are built around clear guidelines for how to use </a:t>
            </a:r>
            <a:r>
              <a:rPr lang="en-GB" baseline="0" dirty="0" err="1"/>
              <a:t>figshare</a:t>
            </a:r>
            <a:r>
              <a:rPr lang="en-GB" baseline="0" dirty="0"/>
              <a:t> to meet our requirements, so that expectations are clear from the start. Also, using </a:t>
            </a:r>
            <a:r>
              <a:rPr lang="en-GB" baseline="0" dirty="0" err="1"/>
              <a:t>figshare</a:t>
            </a:r>
            <a:r>
              <a:rPr lang="en-GB" baseline="0" dirty="0"/>
              <a:t> can easily be seen as an additional burden to a full workload, and because it wasn’t embedded practice for us, it required working closely with some of the researchers to talk them through how to use the tools. For a small project with a small number of researchers, it was manageable, but scale of use should probably be a consideration based on other demands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61</a:t>
            </a:fld>
            <a:endParaRPr lang="en-US" altLang="en-US"/>
          </a:p>
        </p:txBody>
      </p:sp>
    </p:spTree>
    <p:extLst>
      <p:ext uri="{BB962C8B-B14F-4D97-AF65-F5344CB8AC3E}">
        <p14:creationId xmlns:p14="http://schemas.microsoft.com/office/powerpoint/2010/main" val="26056225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We need to think carefully about how digitally capable our staff and researchers are: For</a:t>
            </a:r>
            <a:r>
              <a:rPr lang="en-GB" baseline="0" dirty="0"/>
              <a:t> some researchers, it was beyond their digital capability, and I had to upload data for them, once they had worked out how to transfer it to me. Although </a:t>
            </a:r>
            <a:r>
              <a:rPr lang="en-GB" baseline="0" dirty="0" err="1"/>
              <a:t>figshare</a:t>
            </a:r>
            <a:r>
              <a:rPr lang="en-GB" baseline="0" dirty="0"/>
              <a:t> is not complicated to use in many ways, it does still require a level of digital competency that may not be central to some subject areas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62</a:t>
            </a:fld>
            <a:endParaRPr lang="en-US" altLang="en-US"/>
          </a:p>
        </p:txBody>
      </p:sp>
    </p:spTree>
    <p:extLst>
      <p:ext uri="{BB962C8B-B14F-4D97-AF65-F5344CB8AC3E}">
        <p14:creationId xmlns:p14="http://schemas.microsoft.com/office/powerpoint/2010/main" val="33767551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So, should we go back to keeping our research data in cupboards?</a:t>
            </a:r>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63</a:t>
            </a:fld>
            <a:endParaRPr lang="en-US" altLang="en-US"/>
          </a:p>
        </p:txBody>
      </p:sp>
    </p:spTree>
    <p:extLst>
      <p:ext uri="{BB962C8B-B14F-4D97-AF65-F5344CB8AC3E}">
        <p14:creationId xmlns:p14="http://schemas.microsoft.com/office/powerpoint/2010/main" val="15896876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a:cs typeface="Calibri"/>
              </a:rPr>
              <a:t>Isn't that how many of you already think museum collections operate? </a:t>
            </a:r>
            <a:r>
              <a:rPr lang="en-GB" dirty="0" smtClean="0">
                <a:cs typeface="Calibri"/>
              </a:rPr>
              <a:t>That our collections</a:t>
            </a:r>
            <a:r>
              <a:rPr lang="en-GB" baseline="0" dirty="0" smtClean="0">
                <a:cs typeface="Calibri"/>
              </a:rPr>
              <a:t> are made up of historical objects and collected knowledge, learning and research that is sometimes difficult to access?</a:t>
            </a:r>
            <a:r>
              <a:rPr lang="en-GB" dirty="0">
                <a:cs typeface="Calibri"/>
              </a:rPr>
              <a:t/>
            </a:r>
            <a:br>
              <a:rPr lang="en-GB" dirty="0">
                <a:cs typeface="Calibri"/>
              </a:rPr>
            </a:br>
            <a:r>
              <a:rPr lang="en-GB" dirty="0">
                <a:cs typeface="Calibri"/>
              </a:rPr>
              <a:t/>
            </a:r>
            <a:br>
              <a:rPr lang="en-GB" dirty="0">
                <a:cs typeface="Calibri"/>
              </a:rPr>
            </a:br>
            <a:r>
              <a:rPr lang="en-GB" dirty="0"/>
              <a:t>While the formally-funded part of our </a:t>
            </a:r>
            <a:r>
              <a:rPr lang="en-GB" dirty="0" err="1"/>
              <a:t>Katagami</a:t>
            </a:r>
            <a:r>
              <a:rPr lang="en-GB" dirty="0"/>
              <a:t> project has finished, the data remains </a:t>
            </a:r>
            <a:r>
              <a:rPr lang="en-GB" dirty="0" smtClean="0"/>
              <a:t>available on </a:t>
            </a:r>
            <a:r>
              <a:rPr lang="en-GB" dirty="0" err="1" smtClean="0"/>
              <a:t>figshare</a:t>
            </a:r>
            <a:r>
              <a:rPr lang="en-GB" dirty="0" smtClean="0"/>
              <a:t>, </a:t>
            </a:r>
            <a:r>
              <a:rPr lang="en-GB" dirty="0"/>
              <a:t>and we hope that this leaves the project open-ended, something that will continue to develop, and continue to be used. </a:t>
            </a:r>
          </a:p>
          <a:p>
            <a:pPr defTabSz="1050463">
              <a:defRPr/>
            </a:pP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64</a:t>
            </a:fld>
            <a:endParaRPr lang="en-US" altLang="en-US"/>
          </a:p>
        </p:txBody>
      </p:sp>
    </p:spTree>
    <p:extLst>
      <p:ext uri="{BB962C8B-B14F-4D97-AF65-F5344CB8AC3E}">
        <p14:creationId xmlns:p14="http://schemas.microsoft.com/office/powerpoint/2010/main" val="17102886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50463">
              <a:defRPr/>
            </a:pPr>
            <a:r>
              <a:rPr lang="en-GB" dirty="0" smtClean="0"/>
              <a:t>For us</a:t>
            </a:r>
            <a:r>
              <a:rPr lang="en-GB" baseline="0" dirty="0" smtClean="0"/>
              <a:t> at MoDA, museum collections should be about shared historical objects, and shared knowledge, learning and research. </a:t>
            </a:r>
            <a:r>
              <a:rPr lang="en-GB" dirty="0" smtClean="0"/>
              <a:t>Knowledge</a:t>
            </a:r>
            <a:r>
              <a:rPr lang="en-GB" dirty="0" smtClean="0">
                <a:cs typeface="Calibri"/>
              </a:rPr>
              <a:t> </a:t>
            </a:r>
            <a:r>
              <a:rPr lang="en-GB" dirty="0">
                <a:cs typeface="Calibri"/>
              </a:rPr>
              <a:t>is no good hidden away</a:t>
            </a:r>
            <a:r>
              <a:rPr lang="en-GB" dirty="0" smtClean="0">
                <a:cs typeface="Calibri"/>
              </a:rPr>
              <a:t>.</a:t>
            </a:r>
            <a:r>
              <a:rPr lang="en-GB" dirty="0" smtClean="0"/>
              <a:t> </a:t>
            </a:r>
            <a:r>
              <a:rPr lang="en-GB" dirty="0" err="1"/>
              <a:t>Figshare</a:t>
            </a:r>
            <a:r>
              <a:rPr lang="en-GB" dirty="0"/>
              <a:t> as a repository has created a space </a:t>
            </a:r>
            <a:r>
              <a:rPr lang="en-GB" dirty="0" smtClean="0"/>
              <a:t>for us to </a:t>
            </a:r>
            <a:r>
              <a:rPr lang="en-GB" dirty="0"/>
              <a:t>open up knowledge, where the museum collections, audiences and </a:t>
            </a:r>
            <a:r>
              <a:rPr lang="en-GB" dirty="0" smtClean="0"/>
              <a:t>staff can </a:t>
            </a:r>
            <a:r>
              <a:rPr lang="en-GB" dirty="0"/>
              <a:t>intersect, allowing </a:t>
            </a:r>
            <a:r>
              <a:rPr lang="en-GB" dirty="0" smtClean="0"/>
              <a:t>our data </a:t>
            </a:r>
            <a:r>
              <a:rPr lang="en-GB" dirty="0"/>
              <a:t>to be easily stored, found and shared.</a:t>
            </a:r>
            <a:r>
              <a:rPr lang="en-GB" dirty="0">
                <a:cs typeface="Calibri"/>
              </a:rPr>
              <a:t> </a:t>
            </a:r>
          </a:p>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65</a:t>
            </a:fld>
            <a:endParaRPr lang="en-US" altLang="en-US"/>
          </a:p>
        </p:txBody>
      </p:sp>
    </p:spTree>
    <p:extLst>
      <p:ext uri="{BB962C8B-B14F-4D97-AF65-F5344CB8AC3E}">
        <p14:creationId xmlns:p14="http://schemas.microsoft.com/office/powerpoint/2010/main" val="31415167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66</a:t>
            </a:fld>
            <a:endParaRPr lang="en-US" altLang="en-US"/>
          </a:p>
        </p:txBody>
      </p:sp>
    </p:spTree>
    <p:extLst>
      <p:ext uri="{BB962C8B-B14F-4D97-AF65-F5344CB8AC3E}">
        <p14:creationId xmlns:p14="http://schemas.microsoft.com/office/powerpoint/2010/main" val="2045674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The Museum of Domestic Design and Architecture houses collections relating to domestic </a:t>
            </a:r>
            <a:r>
              <a:rPr lang="en-GB" sz="1400" dirty="0"/>
              <a:t>design, such as this design for a drawing room by Arthur Silver, the founder of the Silver Studio</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7</a:t>
            </a:fld>
            <a:endParaRPr lang="en-US" altLang="en-US"/>
          </a:p>
        </p:txBody>
      </p:sp>
    </p:spTree>
    <p:extLst>
      <p:ext uri="{BB962C8B-B14F-4D97-AF65-F5344CB8AC3E}">
        <p14:creationId xmlns:p14="http://schemas.microsoft.com/office/powerpoint/2010/main" val="671266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Furnishings like this upholstery </a:t>
            </a:r>
            <a:r>
              <a:rPr lang="en-GB" sz="1400" dirty="0" err="1"/>
              <a:t>moqette</a:t>
            </a:r>
            <a:r>
              <a:rPr lang="en-GB" sz="1400" dirty="0"/>
              <a:t> designed by one </a:t>
            </a:r>
            <a:r>
              <a:rPr lang="en-GB" sz="1400" dirty="0" err="1"/>
              <a:t>iof</a:t>
            </a:r>
            <a:r>
              <a:rPr lang="en-GB" sz="1400" dirty="0"/>
              <a:t> the Silver Studio designers Lewis Jones</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8</a:t>
            </a:fld>
            <a:endParaRPr lang="en-US" altLang="en-US"/>
          </a:p>
        </p:txBody>
      </p:sp>
    </p:spTree>
    <p:extLst>
      <p:ext uri="{BB962C8B-B14F-4D97-AF65-F5344CB8AC3E}">
        <p14:creationId xmlns:p14="http://schemas.microsoft.com/office/powerpoint/2010/main" val="3141304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and </a:t>
            </a:r>
            <a:r>
              <a:rPr lang="en-GB" sz="1400" dirty="0"/>
              <a:t>interiors – and here’s a catalogue for all your early 20</a:t>
            </a:r>
            <a:r>
              <a:rPr lang="en-GB" sz="1400" baseline="30000" dirty="0"/>
              <a:t>th</a:t>
            </a:r>
            <a:r>
              <a:rPr lang="en-GB" sz="1400" dirty="0"/>
              <a:t> century furniture needs. </a:t>
            </a:r>
            <a:r>
              <a:rPr lang="en-GB" sz="1400" dirty="0"/>
              <a:t>Its core collection, </a:t>
            </a:r>
            <a:endParaRPr lang="en-GB" dirty="0"/>
          </a:p>
        </p:txBody>
      </p:sp>
      <p:sp>
        <p:nvSpPr>
          <p:cNvPr id="4" name="Slide Number Placeholder 3"/>
          <p:cNvSpPr>
            <a:spLocks noGrp="1"/>
          </p:cNvSpPr>
          <p:nvPr>
            <p:ph type="sldNum" sz="quarter" idx="10"/>
          </p:nvPr>
        </p:nvSpPr>
        <p:spPr/>
        <p:txBody>
          <a:bodyPr/>
          <a:lstStyle/>
          <a:p>
            <a:fld id="{7C93DB19-DD67-4FE5-AB99-40D972A79CF4}" type="slidenum">
              <a:rPr lang="en-US" altLang="en-US" smtClean="0"/>
              <a:pPr/>
              <a:t>9</a:t>
            </a:fld>
            <a:endParaRPr lang="en-US" altLang="en-US"/>
          </a:p>
        </p:txBody>
      </p:sp>
    </p:spTree>
    <p:extLst>
      <p:ext uri="{BB962C8B-B14F-4D97-AF65-F5344CB8AC3E}">
        <p14:creationId xmlns:p14="http://schemas.microsoft.com/office/powerpoint/2010/main" val="24917073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Red">
    <p:spTree>
      <p:nvGrpSpPr>
        <p:cNvPr id="1" name=""/>
        <p:cNvGrpSpPr/>
        <p:nvPr/>
      </p:nvGrpSpPr>
      <p:grpSpPr>
        <a:xfrm>
          <a:off x="0" y="0"/>
          <a:ext cx="0" cy="0"/>
          <a:chOff x="0" y="0"/>
          <a:chExt cx="0" cy="0"/>
        </a:xfrm>
      </p:grpSpPr>
      <p:sp>
        <p:nvSpPr>
          <p:cNvPr id="4"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Right Triangle 4"/>
          <p:cNvSpPr/>
          <p:nvPr/>
        </p:nvSpPr>
        <p:spPr>
          <a:xfrm rot="5400000">
            <a:off x="-795" y="-62706"/>
            <a:ext cx="3384551"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6" name="Picture 8" descr="MU_LDN_CMYK_smal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Triangle 9"/>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3000"/>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2" name="Title 1"/>
          <p:cNvSpPr>
            <a:spLocks noGrp="1"/>
          </p:cNvSpPr>
          <p:nvPr>
            <p:ph type="ctrTitle"/>
          </p:nvPr>
        </p:nvSpPr>
        <p:spPr>
          <a:xfrm>
            <a:off x="4625975" y="404664"/>
            <a:ext cx="4267198" cy="886397"/>
          </a:xfrm>
          <a:effectLst/>
        </p:spPr>
        <p:txBody>
          <a:bodyPr anchor="t">
            <a:noAutofit/>
          </a:bodyPr>
          <a:lstStyle>
            <a:lvl1pPr>
              <a:lnSpc>
                <a:spcPct val="85000"/>
              </a:lnSpc>
              <a:defRPr sz="6600" b="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625975" y="6148579"/>
            <a:ext cx="4267197" cy="664797"/>
          </a:xfrm>
          <a:effectLst/>
        </p:spPr>
        <p:txBody>
          <a:bodyPr>
            <a:no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85666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Divider Option1">
    <p:spTree>
      <p:nvGrpSpPr>
        <p:cNvPr id="1" name=""/>
        <p:cNvGrpSpPr/>
        <p:nvPr/>
      </p:nvGrpSpPr>
      <p:grpSpPr>
        <a:xfrm>
          <a:off x="0" y="0"/>
          <a:ext cx="0" cy="0"/>
          <a:chOff x="0" y="0"/>
          <a:chExt cx="0" cy="0"/>
        </a:xfrm>
      </p:grpSpPr>
      <p:sp>
        <p:nvSpPr>
          <p:cNvPr id="4" name="Right Triangle 6"/>
          <p:cNvSpPr>
            <a:spLocks noChangeArrowheads="1"/>
          </p:cNvSpPr>
          <p:nvPr userDrawn="1"/>
        </p:nvSpPr>
        <p:spPr bwMode="auto">
          <a:xfrm rot="13500000" flipH="1">
            <a:off x="-2165350" y="3160713"/>
            <a:ext cx="7858125" cy="7858125"/>
          </a:xfrm>
          <a:prstGeom prst="rtTriangle">
            <a:avLst/>
          </a:prstGeom>
          <a:gradFill rotWithShape="1">
            <a:gsLst>
              <a:gs pos="0">
                <a:srgbClr val="D52B1E"/>
              </a:gs>
              <a:gs pos="100000">
                <a:srgbClr val="C4161B"/>
              </a:gs>
            </a:gsLst>
            <a:lin ang="1200000"/>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Right Triangle 4"/>
          <p:cNvSpPr/>
          <p:nvPr userDrawn="1"/>
        </p:nvSpPr>
        <p:spPr>
          <a:xfrm rot="5400000">
            <a:off x="-26194" y="-65881"/>
            <a:ext cx="3457575"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6" name="Picture 8" descr="MU_LDN_CMYK_small.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4"/>
          <p:cNvSpPr txBox="1">
            <a:spLocks/>
          </p:cNvSpPr>
          <p:nvPr userDrawn="1"/>
        </p:nvSpPr>
        <p:spPr bwMode="auto">
          <a:xfrm>
            <a:off x="839788"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sp>
        <p:nvSpPr>
          <p:cNvPr id="3" name="Text Placeholder 2"/>
          <p:cNvSpPr>
            <a:spLocks noGrp="1"/>
          </p:cNvSpPr>
          <p:nvPr>
            <p:ph type="body" idx="1"/>
          </p:nvPr>
        </p:nvSpPr>
        <p:spPr>
          <a:xfrm>
            <a:off x="827585" y="5805264"/>
            <a:ext cx="4104455" cy="216024"/>
          </a:xfrm>
          <a:effectLst/>
        </p:spPr>
        <p:txBody>
          <a:bodyPr>
            <a:noAutofit/>
          </a:bodyPr>
          <a:lstStyle>
            <a:lvl1pPr marL="0" indent="0">
              <a:buNone/>
              <a:defRPr sz="1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827585" y="4575553"/>
            <a:ext cx="4104455" cy="1107996"/>
          </a:xfrm>
          <a:effectLst/>
        </p:spPr>
        <p:txBody>
          <a:bodyPr>
            <a:spAutoFit/>
          </a:bodyPr>
          <a:lstStyle>
            <a:lvl1pPr algn="l">
              <a:defRPr sz="4000" b="0" cap="none" baseline="0">
                <a:solidFill>
                  <a:schemeClr val="bg1"/>
                </a:solidFill>
              </a:defRPr>
            </a:lvl1pPr>
          </a:lstStyle>
          <a:p>
            <a:r>
              <a:rPr lang="en-US" dirty="0"/>
              <a:t>Click to edit Master title style</a:t>
            </a:r>
          </a:p>
        </p:txBody>
      </p:sp>
      <p:sp>
        <p:nvSpPr>
          <p:cNvPr id="8" name="Footer Placeholder 4"/>
          <p:cNvSpPr>
            <a:spLocks noGrp="1"/>
          </p:cNvSpPr>
          <p:nvPr>
            <p:ph type="ftr" sz="quarter" idx="10"/>
          </p:nvPr>
        </p:nvSpPr>
        <p:spPr/>
        <p:txBody>
          <a:bodyPr/>
          <a:lstStyle>
            <a:lvl1pPr>
              <a:defRPr>
                <a:solidFill>
                  <a:schemeClr val="tx1"/>
                </a:solidFill>
              </a:defRPr>
            </a:lvl1pPr>
          </a:lstStyle>
          <a:p>
            <a:pPr>
              <a:defRPr/>
            </a:pPr>
            <a:r>
              <a:rPr lang="en-US"/>
              <a:t>Presentation title</a:t>
            </a:r>
          </a:p>
        </p:txBody>
      </p:sp>
      <p:sp>
        <p:nvSpPr>
          <p:cNvPr id="9" name="Slide Number Placeholder 5"/>
          <p:cNvSpPr>
            <a:spLocks noGrp="1"/>
          </p:cNvSpPr>
          <p:nvPr>
            <p:ph type="sldNum" sz="quarter" idx="11"/>
          </p:nvPr>
        </p:nvSpPr>
        <p:spPr/>
        <p:txBody>
          <a:bodyPr/>
          <a:lstStyle>
            <a:lvl1pPr>
              <a:defRPr>
                <a:solidFill>
                  <a:schemeClr val="tx2"/>
                </a:solidFill>
              </a:defRPr>
            </a:lvl1pPr>
          </a:lstStyle>
          <a:p>
            <a:r>
              <a:rPr lang="en-US" altLang="en-US"/>
              <a:t>|</a:t>
            </a:r>
            <a:r>
              <a:rPr lang="en-US" altLang="en-US">
                <a:solidFill>
                  <a:schemeClr val="accent1"/>
                </a:solidFill>
              </a:rPr>
              <a:t>  </a:t>
            </a:r>
            <a:fld id="{40EF2811-0770-4B3C-8223-B36578A92724}"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3232526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Black">
    <p:spTree>
      <p:nvGrpSpPr>
        <p:cNvPr id="1" name=""/>
        <p:cNvGrpSpPr/>
        <p:nvPr/>
      </p:nvGrpSpPr>
      <p:grpSpPr>
        <a:xfrm>
          <a:off x="0" y="0"/>
          <a:ext cx="0" cy="0"/>
          <a:chOff x="0" y="0"/>
          <a:chExt cx="0" cy="0"/>
        </a:xfrm>
      </p:grpSpPr>
      <p:sp>
        <p:nvSpPr>
          <p:cNvPr id="4" name="Right Triangle 5"/>
          <p:cNvSpPr>
            <a:spLocks noChangeArrowheads="1"/>
          </p:cNvSpPr>
          <p:nvPr userDrawn="1"/>
        </p:nvSpPr>
        <p:spPr bwMode="auto">
          <a:xfrm flipH="1">
            <a:off x="3656013" y="1370013"/>
            <a:ext cx="5487987" cy="5487987"/>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Right Triangle 4"/>
          <p:cNvSpPr/>
          <p:nvPr/>
        </p:nvSpPr>
        <p:spPr>
          <a:xfrm rot="5400000">
            <a:off x="-795" y="-62706"/>
            <a:ext cx="3384551"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6" name="Picture 9" descr="MU_LDN_CMYK_smal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625975" y="404664"/>
            <a:ext cx="4267198" cy="886397"/>
          </a:xfrm>
          <a:effectLst/>
        </p:spPr>
        <p:txBody>
          <a:bodyPr anchor="t">
            <a:noAutofit/>
          </a:bodyPr>
          <a:lstStyle>
            <a:lvl1pPr>
              <a:lnSpc>
                <a:spcPct val="85000"/>
              </a:lnSpc>
              <a:defRPr sz="6600" b="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625975" y="6148579"/>
            <a:ext cx="4267197" cy="664797"/>
          </a:xfrm>
          <a:effectLst/>
        </p:spPr>
        <p:txBody>
          <a:bodyPr>
            <a:noAutofit/>
          </a:bodyPr>
          <a:lstStyle>
            <a:lvl1pPr marL="0" indent="0" algn="l">
              <a:buNone/>
              <a:defRPr sz="1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404829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ight Triangle 5"/>
          <p:cNvSpPr>
            <a:spLocks noChangeArrowheads="1"/>
          </p:cNvSpPr>
          <p:nvPr userDrawn="1"/>
        </p:nvSpPr>
        <p:spPr bwMode="auto">
          <a:xfrm flipH="1">
            <a:off x="3656013" y="1371600"/>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6" name="Right Triangle 5"/>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7" name="Straight Connector 6"/>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bg2"/>
                </a:solidFill>
              </a:defRPr>
            </a:lvl1pPr>
            <a:lvl2pPr>
              <a:buClr>
                <a:schemeClr val="accent2"/>
              </a:buClr>
              <a:defRPr>
                <a:solidFill>
                  <a:schemeClr val="accent2"/>
                </a:solidFill>
              </a:defRPr>
            </a:lvl2pPr>
            <a:lvl3pPr>
              <a:buClr>
                <a:schemeClr val="accent2"/>
              </a:buClr>
              <a:defRPr>
                <a:solidFill>
                  <a:schemeClr val="accent2"/>
                </a:solidFill>
              </a:defRPr>
            </a:lvl3pPr>
            <a:lvl4pPr>
              <a:buClr>
                <a:schemeClr val="accent2"/>
              </a:buClr>
              <a:defRPr>
                <a:solidFill>
                  <a:schemeClr val="accent2"/>
                </a:solidFill>
              </a:defRPr>
            </a:lvl4pPr>
            <a:lvl5pPr>
              <a:defRPr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a:spLocks noGrp="1"/>
          </p:cNvSpPr>
          <p:nvPr>
            <p:ph type="ftr" sz="quarter" idx="10"/>
          </p:nvPr>
        </p:nvSpPr>
        <p:spPr/>
        <p:txBody>
          <a:bodyPr/>
          <a:lstStyle>
            <a:lvl1pPr>
              <a:defRPr/>
            </a:lvl1pPr>
          </a:lstStyle>
          <a:p>
            <a:pPr>
              <a:defRPr/>
            </a:pPr>
            <a:r>
              <a:rPr lang="en-US"/>
              <a:t>Presentation title</a:t>
            </a:r>
          </a:p>
        </p:txBody>
      </p:sp>
      <p:sp>
        <p:nvSpPr>
          <p:cNvPr id="9" name="Slide Number Placeholder 5"/>
          <p:cNvSpPr>
            <a:spLocks noGrp="1"/>
          </p:cNvSpPr>
          <p:nvPr>
            <p:ph type="sldNum" sz="quarter" idx="11"/>
          </p:nvPr>
        </p:nvSpPr>
        <p:spPr/>
        <p:txBody>
          <a:bodyPr/>
          <a:lstStyle>
            <a:lvl1pPr>
              <a:defRPr/>
            </a:lvl1pPr>
          </a:lstStyle>
          <a:p>
            <a:r>
              <a:rPr lang="en-US" altLang="en-US"/>
              <a:t>|</a:t>
            </a:r>
            <a:r>
              <a:rPr lang="en-US" altLang="en-US">
                <a:solidFill>
                  <a:schemeClr val="bg1"/>
                </a:solidFill>
              </a:rPr>
              <a:t>  </a:t>
            </a:r>
            <a:fld id="{663469E7-3A33-4C4E-B670-305569DDE32F}"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3692316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Divider Black">
    <p:spTree>
      <p:nvGrpSpPr>
        <p:cNvPr id="1" name=""/>
        <p:cNvGrpSpPr/>
        <p:nvPr/>
      </p:nvGrpSpPr>
      <p:grpSpPr>
        <a:xfrm>
          <a:off x="0" y="0"/>
          <a:ext cx="0" cy="0"/>
          <a:chOff x="0" y="0"/>
          <a:chExt cx="0" cy="0"/>
        </a:xfrm>
      </p:grpSpPr>
      <p:sp>
        <p:nvSpPr>
          <p:cNvPr id="4" name="Right Triangle 5"/>
          <p:cNvSpPr>
            <a:spLocks noChangeArrowheads="1"/>
          </p:cNvSpPr>
          <p:nvPr userDrawn="1"/>
        </p:nvSpPr>
        <p:spPr bwMode="auto">
          <a:xfrm flipH="1">
            <a:off x="3656013" y="1368425"/>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pic>
        <p:nvPicPr>
          <p:cNvPr id="5" name="Picture 8" descr="MU_LDN_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7338" y="441325"/>
            <a:ext cx="1462087" cy="574675"/>
          </a:xfrm>
          <a:prstGeom prst="rect">
            <a:avLst/>
          </a:prstGeom>
          <a:noFill/>
          <a:ln>
            <a:noFill/>
          </a:ln>
          <a:effectLst>
            <a:outerShdw dist="12700" dir="2700000" algn="tl" rotWithShape="0">
              <a:schemeClr val="accent1">
                <a:alpha val="39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Triangle 5"/>
          <p:cNvSpPr/>
          <p:nvPr userDrawn="1"/>
        </p:nvSpPr>
        <p:spPr>
          <a:xfrm rot="5400000">
            <a:off x="-795" y="-62706"/>
            <a:ext cx="3384551"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7" name="Picture 10" descr="MU_LDN_CMYK_small.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827585" y="4591956"/>
            <a:ext cx="5904655" cy="216024"/>
          </a:xfrm>
          <a:effectLst/>
        </p:spPr>
        <p:txBody>
          <a:bodyPr>
            <a:noAutofit/>
          </a:bodyPr>
          <a:lstStyle>
            <a:lvl1pPr marL="0" indent="0">
              <a:buNone/>
              <a:defRPr sz="1400">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827585" y="3068638"/>
            <a:ext cx="5904655" cy="1329595"/>
          </a:xfrm>
          <a:effectLst/>
        </p:spPr>
        <p:txBody>
          <a:bodyPr>
            <a:spAutoFit/>
          </a:bodyPr>
          <a:lstStyle>
            <a:lvl1pPr algn="l">
              <a:defRPr sz="4800" b="0" cap="none" baseline="0">
                <a:solidFill>
                  <a:schemeClr val="bg1"/>
                </a:solidFill>
              </a:defRPr>
            </a:lvl1pPr>
          </a:lstStyle>
          <a:p>
            <a:r>
              <a:rPr lang="en-US" dirty="0"/>
              <a:t>Click to edit Master title style</a:t>
            </a:r>
          </a:p>
        </p:txBody>
      </p:sp>
      <p:sp>
        <p:nvSpPr>
          <p:cNvPr id="8" name="Footer Placeholder 4"/>
          <p:cNvSpPr>
            <a:spLocks noGrp="1"/>
          </p:cNvSpPr>
          <p:nvPr>
            <p:ph type="ftr" sz="quarter" idx="10"/>
          </p:nvPr>
        </p:nvSpPr>
        <p:spPr/>
        <p:txBody>
          <a:bodyPr/>
          <a:lstStyle>
            <a:lvl1pPr>
              <a:defRPr/>
            </a:lvl1pPr>
          </a:lstStyle>
          <a:p>
            <a:pPr>
              <a:defRPr/>
            </a:pPr>
            <a:r>
              <a:rPr lang="en-US"/>
              <a:t>Presentation title</a:t>
            </a:r>
          </a:p>
        </p:txBody>
      </p:sp>
      <p:sp>
        <p:nvSpPr>
          <p:cNvPr id="9" name="Slide Number Placeholder 5"/>
          <p:cNvSpPr>
            <a:spLocks noGrp="1"/>
          </p:cNvSpPr>
          <p:nvPr>
            <p:ph type="sldNum" sz="quarter" idx="11"/>
          </p:nvPr>
        </p:nvSpPr>
        <p:spPr/>
        <p:txBody>
          <a:bodyPr/>
          <a:lstStyle>
            <a:lvl1pPr>
              <a:defRPr/>
            </a:lvl1pPr>
          </a:lstStyle>
          <a:p>
            <a:r>
              <a:rPr lang="en-US" altLang="en-US"/>
              <a:t>|</a:t>
            </a:r>
            <a:r>
              <a:rPr lang="en-US" altLang="en-US">
                <a:solidFill>
                  <a:schemeClr val="bg1"/>
                </a:solidFill>
              </a:rPr>
              <a:t>  </a:t>
            </a:r>
            <a:fld id="{EC08A491-CB5A-44BF-A07D-0A3E3B88E727}"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1022399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ight Triangle 5"/>
          <p:cNvSpPr>
            <a:spLocks noChangeArrowheads="1"/>
          </p:cNvSpPr>
          <p:nvPr userDrawn="1"/>
        </p:nvSpPr>
        <p:spPr bwMode="auto">
          <a:xfrm flipH="1">
            <a:off x="3656013" y="1371600"/>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8" name="Straight Connector 7"/>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6"/>
          <p:cNvSpPr>
            <a:spLocks noGrp="1"/>
          </p:cNvSpPr>
          <p:nvPr>
            <p:ph sz="quarter" idx="11"/>
          </p:nvPr>
        </p:nvSpPr>
        <p:spPr>
          <a:xfrm>
            <a:off x="4625975" y="1196975"/>
            <a:ext cx="4267200" cy="51117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p:cNvSpPr>
            <a:spLocks noGrp="1"/>
          </p:cNvSpPr>
          <p:nvPr>
            <p:ph type="ftr" sz="quarter" idx="12"/>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3"/>
          </p:nvPr>
        </p:nvSpPr>
        <p:spPr/>
        <p:txBody>
          <a:bodyPr/>
          <a:lstStyle>
            <a:lvl1pPr>
              <a:defRPr/>
            </a:lvl1pPr>
          </a:lstStyle>
          <a:p>
            <a:r>
              <a:rPr lang="en-US" altLang="en-US"/>
              <a:t>|</a:t>
            </a:r>
            <a:r>
              <a:rPr lang="en-US" altLang="en-US">
                <a:solidFill>
                  <a:schemeClr val="bg1"/>
                </a:solidFill>
              </a:rPr>
              <a:t>  </a:t>
            </a:r>
            <a:fld id="{294DEE70-1E9B-4A8B-9532-25327FF6BE71}"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3290519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5" name="Right Triangle 5"/>
          <p:cNvSpPr>
            <a:spLocks noChangeArrowheads="1"/>
          </p:cNvSpPr>
          <p:nvPr userDrawn="1"/>
        </p:nvSpPr>
        <p:spPr bwMode="auto">
          <a:xfrm flipH="1">
            <a:off x="3656013" y="1368425"/>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8" name="Straight Connector 7"/>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625975" y="1196975"/>
            <a:ext cx="4267200" cy="5130800"/>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p>
            <a:pPr lvl="0"/>
            <a:endParaRPr lang="en-US" noProof="0"/>
          </a:p>
        </p:txBody>
      </p:sp>
      <p:sp>
        <p:nvSpPr>
          <p:cNvPr id="9" name="Footer Placeholder 4"/>
          <p:cNvSpPr>
            <a:spLocks noGrp="1"/>
          </p:cNvSpPr>
          <p:nvPr>
            <p:ph type="ftr" sz="quarter" idx="12"/>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3"/>
          </p:nvPr>
        </p:nvSpPr>
        <p:spPr/>
        <p:txBody>
          <a:bodyPr/>
          <a:lstStyle>
            <a:lvl1pPr>
              <a:defRPr/>
            </a:lvl1pPr>
          </a:lstStyle>
          <a:p>
            <a:r>
              <a:rPr lang="en-US" altLang="en-US"/>
              <a:t>|</a:t>
            </a:r>
            <a:r>
              <a:rPr lang="en-US" altLang="en-US">
                <a:solidFill>
                  <a:schemeClr val="bg1"/>
                </a:solidFill>
              </a:rPr>
              <a:t>  </a:t>
            </a:r>
            <a:fld id="{E173DDC1-88D1-43AA-A47E-267DA75D863E}"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1265685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and 2 images">
    <p:spTree>
      <p:nvGrpSpPr>
        <p:cNvPr id="1" name=""/>
        <p:cNvGrpSpPr/>
        <p:nvPr/>
      </p:nvGrpSpPr>
      <p:grpSpPr>
        <a:xfrm>
          <a:off x="0" y="0"/>
          <a:ext cx="0" cy="0"/>
          <a:chOff x="0" y="0"/>
          <a:chExt cx="0" cy="0"/>
        </a:xfrm>
      </p:grpSpPr>
      <p:sp>
        <p:nvSpPr>
          <p:cNvPr id="6" name="Right Triangle 5"/>
          <p:cNvSpPr>
            <a:spLocks noChangeArrowheads="1"/>
          </p:cNvSpPr>
          <p:nvPr userDrawn="1"/>
        </p:nvSpPr>
        <p:spPr bwMode="auto">
          <a:xfrm flipH="1">
            <a:off x="3656013" y="1368425"/>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7"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8" name="Right Triangle 7"/>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9" name="Straight Connector 8"/>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3" y="1196975"/>
            <a:ext cx="8208961" cy="194399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843174" y="3428999"/>
            <a:ext cx="4050000" cy="2898775"/>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2" name="Picture Placeholder 11"/>
          <p:cNvSpPr>
            <a:spLocks noGrp="1"/>
          </p:cNvSpPr>
          <p:nvPr>
            <p:ph type="pic" sz="quarter" idx="12"/>
          </p:nvPr>
        </p:nvSpPr>
        <p:spPr>
          <a:xfrm>
            <a:off x="684213" y="3429000"/>
            <a:ext cx="4050000" cy="2898775"/>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0" name="Footer Placeholder 4"/>
          <p:cNvSpPr>
            <a:spLocks noGrp="1"/>
          </p:cNvSpPr>
          <p:nvPr>
            <p:ph type="ftr" sz="quarter" idx="13"/>
          </p:nvPr>
        </p:nvSpPr>
        <p:spPr/>
        <p:txBody>
          <a:bodyPr/>
          <a:lstStyle>
            <a:lvl1pPr>
              <a:defRPr/>
            </a:lvl1pPr>
          </a:lstStyle>
          <a:p>
            <a:pPr>
              <a:defRPr/>
            </a:pPr>
            <a:r>
              <a:rPr lang="en-US"/>
              <a:t>Presentation title</a:t>
            </a:r>
          </a:p>
        </p:txBody>
      </p:sp>
      <p:sp>
        <p:nvSpPr>
          <p:cNvPr id="13" name="Slide Number Placeholder 5"/>
          <p:cNvSpPr>
            <a:spLocks noGrp="1"/>
          </p:cNvSpPr>
          <p:nvPr>
            <p:ph type="sldNum" sz="quarter" idx="14"/>
          </p:nvPr>
        </p:nvSpPr>
        <p:spPr/>
        <p:txBody>
          <a:bodyPr/>
          <a:lstStyle>
            <a:lvl1pPr>
              <a:defRPr/>
            </a:lvl1pPr>
          </a:lstStyle>
          <a:p>
            <a:r>
              <a:rPr lang="en-US" altLang="en-US"/>
              <a:t>|</a:t>
            </a:r>
            <a:r>
              <a:rPr lang="en-US" altLang="en-US">
                <a:solidFill>
                  <a:schemeClr val="bg1"/>
                </a:solidFill>
              </a:rPr>
              <a:t>  </a:t>
            </a:r>
            <a:fld id="{A4D52433-DE8A-4389-A674-2EB60C35C7F6}"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2286932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7" name="Right Triangle 5"/>
          <p:cNvSpPr>
            <a:spLocks noChangeArrowheads="1"/>
          </p:cNvSpPr>
          <p:nvPr userDrawn="1"/>
        </p:nvSpPr>
        <p:spPr bwMode="auto">
          <a:xfrm flipH="1">
            <a:off x="3656013" y="1368425"/>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8"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9" name="Right Triangle 8"/>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10" name="Straight Connector 9"/>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4" name="Picture Placeholder 10"/>
          <p:cNvSpPr>
            <a:spLocks noGrp="1"/>
          </p:cNvSpPr>
          <p:nvPr>
            <p:ph type="pic" sz="quarter" idx="13"/>
          </p:nvPr>
        </p:nvSpPr>
        <p:spPr>
          <a:xfrm>
            <a:off x="4843174" y="1196975"/>
            <a:ext cx="4050000" cy="2448049"/>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6" name="Picture Placeholder 11"/>
          <p:cNvSpPr>
            <a:spLocks noGrp="1"/>
          </p:cNvSpPr>
          <p:nvPr>
            <p:ph type="pic" sz="quarter" idx="14"/>
          </p:nvPr>
        </p:nvSpPr>
        <p:spPr>
          <a:xfrm>
            <a:off x="684213" y="1196976"/>
            <a:ext cx="4050000" cy="2448049"/>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7" name="Picture Placeholder 10"/>
          <p:cNvSpPr>
            <a:spLocks noGrp="1"/>
          </p:cNvSpPr>
          <p:nvPr>
            <p:ph type="pic" sz="quarter" idx="15"/>
          </p:nvPr>
        </p:nvSpPr>
        <p:spPr>
          <a:xfrm>
            <a:off x="4843174" y="3753359"/>
            <a:ext cx="4050000" cy="2448049"/>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8" name="Picture Placeholder 11"/>
          <p:cNvSpPr>
            <a:spLocks noGrp="1"/>
          </p:cNvSpPr>
          <p:nvPr>
            <p:ph type="pic" sz="quarter" idx="16"/>
          </p:nvPr>
        </p:nvSpPr>
        <p:spPr>
          <a:xfrm>
            <a:off x="684213" y="3753360"/>
            <a:ext cx="4050000" cy="2448049"/>
          </a:xfrm>
          <a:solidFill>
            <a:schemeClr val="accent1"/>
          </a:solidFill>
          <a:ln w="1270">
            <a:solidFill>
              <a:schemeClr val="accent1">
                <a:lumMod val="85000"/>
                <a:lumOff val="15000"/>
              </a:schemeClr>
            </a:solidFill>
          </a:ln>
          <a:effectLst>
            <a:outerShdw blurRad="50800" dist="38100" dir="2700000" algn="tl" rotWithShape="0">
              <a:schemeClr val="accent1">
                <a:lumMod val="50000"/>
                <a:lumOff val="50000"/>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1" name="Footer Placeholder 4"/>
          <p:cNvSpPr>
            <a:spLocks noGrp="1"/>
          </p:cNvSpPr>
          <p:nvPr>
            <p:ph type="ftr" sz="quarter" idx="17"/>
          </p:nvPr>
        </p:nvSpPr>
        <p:spPr/>
        <p:txBody>
          <a:bodyPr/>
          <a:lstStyle>
            <a:lvl1pPr>
              <a:defRPr/>
            </a:lvl1pPr>
          </a:lstStyle>
          <a:p>
            <a:pPr>
              <a:defRPr/>
            </a:pPr>
            <a:r>
              <a:rPr lang="en-US"/>
              <a:t>Presentation title</a:t>
            </a:r>
          </a:p>
        </p:txBody>
      </p:sp>
      <p:sp>
        <p:nvSpPr>
          <p:cNvPr id="12" name="Slide Number Placeholder 5"/>
          <p:cNvSpPr>
            <a:spLocks noGrp="1"/>
          </p:cNvSpPr>
          <p:nvPr>
            <p:ph type="sldNum" sz="quarter" idx="18"/>
          </p:nvPr>
        </p:nvSpPr>
        <p:spPr/>
        <p:txBody>
          <a:bodyPr/>
          <a:lstStyle>
            <a:lvl1pPr>
              <a:defRPr/>
            </a:lvl1pPr>
          </a:lstStyle>
          <a:p>
            <a:r>
              <a:rPr lang="en-US" altLang="en-US"/>
              <a:t>|</a:t>
            </a:r>
            <a:r>
              <a:rPr lang="en-US" altLang="en-US">
                <a:solidFill>
                  <a:schemeClr val="bg1"/>
                </a:solidFill>
              </a:rPr>
              <a:t>  </a:t>
            </a:r>
            <a:fld id="{A2734EAB-F4A7-4471-990D-3E7C67262617}"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3044882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ight Triangle 5"/>
          <p:cNvSpPr>
            <a:spLocks noChangeArrowheads="1"/>
          </p:cNvSpPr>
          <p:nvPr userDrawn="1"/>
        </p:nvSpPr>
        <p:spPr bwMode="auto">
          <a:xfrm flipH="1">
            <a:off x="3656013" y="1368425"/>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4"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5" name="Right Triangle 4"/>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6" name="Straight Connector 5"/>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7" name="Footer Placeholder 4"/>
          <p:cNvSpPr>
            <a:spLocks noGrp="1"/>
          </p:cNvSpPr>
          <p:nvPr>
            <p:ph type="ftr" sz="quarter" idx="10"/>
          </p:nvPr>
        </p:nvSpPr>
        <p:spPr/>
        <p:txBody>
          <a:bodyPr/>
          <a:lstStyle>
            <a:lvl1pPr>
              <a:defRPr/>
            </a:lvl1pPr>
          </a:lstStyle>
          <a:p>
            <a:pPr>
              <a:defRPr/>
            </a:pPr>
            <a:r>
              <a:rPr lang="en-US"/>
              <a:t>Presentation title</a:t>
            </a:r>
          </a:p>
        </p:txBody>
      </p:sp>
      <p:sp>
        <p:nvSpPr>
          <p:cNvPr id="8" name="Slide Number Placeholder 5"/>
          <p:cNvSpPr>
            <a:spLocks noGrp="1"/>
          </p:cNvSpPr>
          <p:nvPr>
            <p:ph type="sldNum" sz="quarter" idx="11"/>
          </p:nvPr>
        </p:nvSpPr>
        <p:spPr/>
        <p:txBody>
          <a:bodyPr/>
          <a:lstStyle>
            <a:lvl1pPr>
              <a:defRPr/>
            </a:lvl1pPr>
          </a:lstStyle>
          <a:p>
            <a:r>
              <a:rPr lang="en-US" altLang="en-US"/>
              <a:t>|</a:t>
            </a:r>
            <a:r>
              <a:rPr lang="en-US" altLang="en-US">
                <a:solidFill>
                  <a:schemeClr val="bg1"/>
                </a:solidFill>
              </a:rPr>
              <a:t>  </a:t>
            </a:r>
            <a:fld id="{8CDBBDC2-6D0B-4878-B779-50559028BDAA}"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1491470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ight Triangle 5"/>
          <p:cNvSpPr>
            <a:spLocks noChangeArrowheads="1"/>
          </p:cNvSpPr>
          <p:nvPr userDrawn="1"/>
        </p:nvSpPr>
        <p:spPr bwMode="auto">
          <a:xfrm flipH="1">
            <a:off x="3656013" y="1371600"/>
            <a:ext cx="5487987" cy="5487988"/>
          </a:xfrm>
          <a:prstGeom prst="rtTriangle">
            <a:avLst/>
          </a:prstGeom>
          <a:gradFill rotWithShape="1">
            <a:gsLst>
              <a:gs pos="0">
                <a:schemeClr val="tx1">
                  <a:alpha val="20000"/>
                </a:schemeClr>
              </a:gs>
              <a:gs pos="100000">
                <a:schemeClr val="tx1">
                  <a:alpha val="20000"/>
                </a:scheme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3"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accent2"/>
                </a:solidFill>
              </a:rPr>
              <a:t>© Middlesex University</a:t>
            </a:r>
          </a:p>
        </p:txBody>
      </p:sp>
      <p:sp>
        <p:nvSpPr>
          <p:cNvPr id="4" name="Right Triangle 3"/>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5" name="Straight Connector 4"/>
          <p:cNvCxnSpPr/>
          <p:nvPr userDrawn="1"/>
        </p:nvCxnSpPr>
        <p:spPr>
          <a:xfrm>
            <a:off x="684213" y="6437313"/>
            <a:ext cx="8208962" cy="0"/>
          </a:xfrm>
          <a:prstGeom prst="line">
            <a:avLst/>
          </a:prstGeom>
          <a:ln w="63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Footer Placeholder 4"/>
          <p:cNvSpPr>
            <a:spLocks noGrp="1"/>
          </p:cNvSpPr>
          <p:nvPr>
            <p:ph type="ftr" sz="quarter" idx="10"/>
          </p:nvPr>
        </p:nvSpPr>
        <p:spPr/>
        <p:txBody>
          <a:bodyPr/>
          <a:lstStyle>
            <a:lvl1pPr>
              <a:defRPr/>
            </a:lvl1pPr>
          </a:lstStyle>
          <a:p>
            <a:pPr>
              <a:defRPr/>
            </a:pPr>
            <a:r>
              <a:rPr lang="en-US"/>
              <a:t>Presentation title</a:t>
            </a:r>
          </a:p>
        </p:txBody>
      </p:sp>
      <p:sp>
        <p:nvSpPr>
          <p:cNvPr id="7" name="Slide Number Placeholder 5"/>
          <p:cNvSpPr>
            <a:spLocks noGrp="1"/>
          </p:cNvSpPr>
          <p:nvPr>
            <p:ph type="sldNum" sz="quarter" idx="11"/>
          </p:nvPr>
        </p:nvSpPr>
        <p:spPr/>
        <p:txBody>
          <a:bodyPr/>
          <a:lstStyle>
            <a:lvl1pPr>
              <a:defRPr/>
            </a:lvl1pPr>
          </a:lstStyle>
          <a:p>
            <a:r>
              <a:rPr lang="en-US" altLang="en-US"/>
              <a:t>|</a:t>
            </a:r>
            <a:r>
              <a:rPr lang="en-US" altLang="en-US">
                <a:solidFill>
                  <a:schemeClr val="bg1"/>
                </a:solidFill>
              </a:rPr>
              <a:t>  </a:t>
            </a:r>
            <a:fld id="{E1250849-A184-4283-9859-4B414A97EC17}" type="slidenum">
              <a:rPr lang="en-US" altLang="en-US">
                <a:solidFill>
                  <a:schemeClr val="accent2"/>
                </a:solidFill>
              </a:rPr>
              <a:pPr/>
              <a:t>‹#›</a:t>
            </a:fld>
            <a:endParaRPr lang="en-US" altLang="en-US">
              <a:solidFill>
                <a:schemeClr val="accent2"/>
              </a:solidFill>
            </a:endParaRPr>
          </a:p>
        </p:txBody>
      </p:sp>
    </p:spTree>
    <p:extLst>
      <p:ext uri="{BB962C8B-B14F-4D97-AF65-F5344CB8AC3E}">
        <p14:creationId xmlns:p14="http://schemas.microsoft.com/office/powerpoint/2010/main" val="481830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Right Triangle 7"/>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3000"/>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Right Triangle 5"/>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7"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cxnSp>
        <p:nvCxnSpPr>
          <p:cNvPr id="8" name="Straight Connector 7"/>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p:cNvSpPr>
            <a:spLocks noGrp="1"/>
          </p:cNvSpPr>
          <p:nvPr>
            <p:ph type="ftr" sz="quarter" idx="10"/>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1"/>
          </p:nvPr>
        </p:nvSpPr>
        <p:spPr/>
        <p:txBody>
          <a:bodyPr/>
          <a:lstStyle>
            <a:lvl1pPr>
              <a:defRPr/>
            </a:lvl1pPr>
          </a:lstStyle>
          <a:p>
            <a:r>
              <a:rPr lang="en-US" altLang="en-US"/>
              <a:t>|  </a:t>
            </a:r>
            <a:fld id="{B740DC8E-C5B6-4595-8EB4-0445FE4651C1}" type="slidenum">
              <a:rPr lang="en-US" altLang="en-US"/>
              <a:pPr/>
              <a:t>‹#›</a:t>
            </a:fld>
            <a:endParaRPr lang="en-US" altLang="en-US"/>
          </a:p>
        </p:txBody>
      </p:sp>
    </p:spTree>
    <p:extLst>
      <p:ext uri="{BB962C8B-B14F-4D97-AF65-F5344CB8AC3E}">
        <p14:creationId xmlns:p14="http://schemas.microsoft.com/office/powerpoint/2010/main" val="18600012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1_Divider Option1">
    <p:spTree>
      <p:nvGrpSpPr>
        <p:cNvPr id="1" name=""/>
        <p:cNvGrpSpPr/>
        <p:nvPr/>
      </p:nvGrpSpPr>
      <p:grpSpPr>
        <a:xfrm>
          <a:off x="0" y="0"/>
          <a:ext cx="0" cy="0"/>
          <a:chOff x="0" y="0"/>
          <a:chExt cx="0" cy="0"/>
        </a:xfrm>
      </p:grpSpPr>
      <p:sp>
        <p:nvSpPr>
          <p:cNvPr id="4" name="Freeform 3"/>
          <p:cNvSpPr/>
          <p:nvPr userDrawn="1"/>
        </p:nvSpPr>
        <p:spPr>
          <a:xfrm>
            <a:off x="1685925" y="0"/>
            <a:ext cx="7459663" cy="6910388"/>
          </a:xfrm>
          <a:custGeom>
            <a:avLst/>
            <a:gdLst>
              <a:gd name="connsiteX0" fmla="*/ 0 w 7441809"/>
              <a:gd name="connsiteY0" fmla="*/ 1688123 h 6893170"/>
              <a:gd name="connsiteX1" fmla="*/ 1702191 w 7441809"/>
              <a:gd name="connsiteY1" fmla="*/ 0 h 6893170"/>
              <a:gd name="connsiteX2" fmla="*/ 7441809 w 7441809"/>
              <a:gd name="connsiteY2" fmla="*/ 0 h 6893170"/>
              <a:gd name="connsiteX3" fmla="*/ 7441809 w 7441809"/>
              <a:gd name="connsiteY3" fmla="*/ 6893170 h 6893170"/>
              <a:gd name="connsiteX4" fmla="*/ 5134708 w 7441809"/>
              <a:gd name="connsiteY4" fmla="*/ 6879102 h 6893170"/>
              <a:gd name="connsiteX5" fmla="*/ 0 w 7441809"/>
              <a:gd name="connsiteY5" fmla="*/ 1688123 h 6893170"/>
              <a:gd name="connsiteX0" fmla="*/ 0 w 7441809"/>
              <a:gd name="connsiteY0" fmla="*/ 1688425 h 6893472"/>
              <a:gd name="connsiteX1" fmla="*/ 1658223 w 7441809"/>
              <a:gd name="connsiteY1" fmla="*/ 0 h 6893472"/>
              <a:gd name="connsiteX2" fmla="*/ 7441809 w 7441809"/>
              <a:gd name="connsiteY2" fmla="*/ 302 h 6893472"/>
              <a:gd name="connsiteX3" fmla="*/ 7441809 w 7441809"/>
              <a:gd name="connsiteY3" fmla="*/ 6893472 h 6893472"/>
              <a:gd name="connsiteX4" fmla="*/ 5134708 w 7441809"/>
              <a:gd name="connsiteY4" fmla="*/ 6879404 h 6893472"/>
              <a:gd name="connsiteX5" fmla="*/ 0 w 7441809"/>
              <a:gd name="connsiteY5" fmla="*/ 1688425 h 689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1809" h="6893472">
                <a:moveTo>
                  <a:pt x="0" y="1688425"/>
                </a:moveTo>
                <a:lnTo>
                  <a:pt x="1658223" y="0"/>
                </a:lnTo>
                <a:lnTo>
                  <a:pt x="7441809" y="302"/>
                </a:lnTo>
                <a:lnTo>
                  <a:pt x="7441809" y="6893472"/>
                </a:lnTo>
                <a:lnTo>
                  <a:pt x="5134708" y="6879404"/>
                </a:lnTo>
                <a:lnTo>
                  <a:pt x="0" y="1688425"/>
                </a:lnTo>
                <a:close/>
              </a:path>
            </a:pathLst>
          </a:custGeom>
          <a:gradFill flip="none" rotWithShape="1">
            <a:gsLst>
              <a:gs pos="0">
                <a:srgbClr val="E0E0E0"/>
              </a:gs>
              <a:gs pos="75000">
                <a:schemeClr val="bg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 name="Right Triangle 8"/>
          <p:cNvSpPr>
            <a:spLocks noChangeArrowheads="1"/>
          </p:cNvSpPr>
          <p:nvPr userDrawn="1"/>
        </p:nvSpPr>
        <p:spPr bwMode="auto">
          <a:xfrm rot="13500000" flipH="1">
            <a:off x="-2165350" y="3160713"/>
            <a:ext cx="7858125" cy="7858125"/>
          </a:xfrm>
          <a:prstGeom prst="rtTriangle">
            <a:avLst/>
          </a:prstGeom>
          <a:gradFill rotWithShape="1">
            <a:gsLst>
              <a:gs pos="0">
                <a:srgbClr val="262626"/>
              </a:gs>
              <a:gs pos="100000">
                <a:srgbClr val="000000"/>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Right Triangle 5"/>
          <p:cNvSpPr/>
          <p:nvPr userDrawn="1"/>
        </p:nvSpPr>
        <p:spPr>
          <a:xfrm rot="5400000">
            <a:off x="-26194" y="-65881"/>
            <a:ext cx="3457575"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7" name="Picture 10" descr="MU_LDN_CMYK_small.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p:cNvSpPr txBox="1">
            <a:spLocks/>
          </p:cNvSpPr>
          <p:nvPr userDrawn="1"/>
        </p:nvSpPr>
        <p:spPr bwMode="auto">
          <a:xfrm>
            <a:off x="839788"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sp>
        <p:nvSpPr>
          <p:cNvPr id="3" name="Text Placeholder 2"/>
          <p:cNvSpPr>
            <a:spLocks noGrp="1"/>
          </p:cNvSpPr>
          <p:nvPr>
            <p:ph type="body" idx="1"/>
          </p:nvPr>
        </p:nvSpPr>
        <p:spPr>
          <a:xfrm>
            <a:off x="827585" y="5805264"/>
            <a:ext cx="4104455" cy="216024"/>
          </a:xfrm>
          <a:effectLst/>
        </p:spPr>
        <p:txBody>
          <a:bodyPr>
            <a:noAutofit/>
          </a:bodyPr>
          <a:lstStyle>
            <a:lvl1pPr marL="0" indent="0">
              <a:buNone/>
              <a:defRPr sz="1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827585" y="4575553"/>
            <a:ext cx="4104455" cy="1107996"/>
          </a:xfrm>
          <a:effectLst/>
        </p:spPr>
        <p:txBody>
          <a:bodyPr>
            <a:spAutoFit/>
          </a:bodyPr>
          <a:lstStyle>
            <a:lvl1pPr algn="l">
              <a:defRPr sz="4000" b="0" cap="none" baseline="0">
                <a:solidFill>
                  <a:schemeClr val="bg1"/>
                </a:solidFill>
              </a:defRPr>
            </a:lvl1pPr>
          </a:lstStyle>
          <a:p>
            <a:r>
              <a:rPr lang="en-US" dirty="0"/>
              <a:t>Click to edit Master title style</a:t>
            </a:r>
          </a:p>
        </p:txBody>
      </p:sp>
      <p:sp>
        <p:nvSpPr>
          <p:cNvPr id="9" name="Footer Placeholder 4"/>
          <p:cNvSpPr>
            <a:spLocks noGrp="1"/>
          </p:cNvSpPr>
          <p:nvPr>
            <p:ph type="ftr" sz="quarter" idx="10"/>
          </p:nvPr>
        </p:nvSpPr>
        <p:spPr/>
        <p:txBody>
          <a:bodyPr/>
          <a:lstStyle>
            <a:lvl1pPr>
              <a:defRPr>
                <a:solidFill>
                  <a:schemeClr val="tx1"/>
                </a:solidFill>
              </a:defRPr>
            </a:lvl1pPr>
          </a:lstStyle>
          <a:p>
            <a:pPr>
              <a:defRPr/>
            </a:pPr>
            <a:r>
              <a:rPr lang="en-US"/>
              <a:t>Presentation title</a:t>
            </a:r>
          </a:p>
        </p:txBody>
      </p:sp>
      <p:sp>
        <p:nvSpPr>
          <p:cNvPr id="10" name="Slide Number Placeholder 5"/>
          <p:cNvSpPr>
            <a:spLocks noGrp="1"/>
          </p:cNvSpPr>
          <p:nvPr>
            <p:ph type="sldNum" sz="quarter" idx="11"/>
          </p:nvPr>
        </p:nvSpPr>
        <p:spPr/>
        <p:txBody>
          <a:bodyPr/>
          <a:lstStyle>
            <a:lvl1pPr>
              <a:defRPr/>
            </a:lvl1pPr>
          </a:lstStyle>
          <a:p>
            <a:r>
              <a:rPr lang="en-US" altLang="en-US"/>
              <a:t>|</a:t>
            </a:r>
            <a:r>
              <a:rPr lang="en-US" altLang="en-US">
                <a:solidFill>
                  <a:schemeClr val="accent1"/>
                </a:solidFill>
              </a:rPr>
              <a:t>  </a:t>
            </a:r>
            <a:fld id="{4530030F-A1AB-4CE6-BF68-607F6E990FB2}"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1566439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2_Divider Option1">
    <p:spTree>
      <p:nvGrpSpPr>
        <p:cNvPr id="1" name=""/>
        <p:cNvGrpSpPr/>
        <p:nvPr/>
      </p:nvGrpSpPr>
      <p:grpSpPr>
        <a:xfrm>
          <a:off x="0" y="0"/>
          <a:ext cx="0" cy="0"/>
          <a:chOff x="0" y="0"/>
          <a:chExt cx="0" cy="0"/>
        </a:xfrm>
      </p:grpSpPr>
      <p:pic>
        <p:nvPicPr>
          <p:cNvPr id="4" name="Picture 5" descr="11110_1_thumbnail_868x420_page1_204233.jpg"/>
          <p:cNvPicPr>
            <a:picLocks noChangeAspect="1"/>
          </p:cNvPicPr>
          <p:nvPr userDrawn="1"/>
        </p:nvPicPr>
        <p:blipFill>
          <a:blip r:embed="rId2">
            <a:extLst>
              <a:ext uri="{28A0092B-C50C-407E-A947-70E740481C1C}">
                <a14:useLocalDpi xmlns:a14="http://schemas.microsoft.com/office/drawing/2010/main" val="0"/>
              </a:ext>
            </a:extLst>
          </a:blip>
          <a:srcRect t="11168" r="21317" b="5325"/>
          <a:stretch>
            <a:fillRect/>
          </a:stretch>
        </p:blipFill>
        <p:spPr bwMode="auto">
          <a:xfrm>
            <a:off x="1512888" y="0"/>
            <a:ext cx="76311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ight Triangle 8"/>
          <p:cNvSpPr>
            <a:spLocks noChangeArrowheads="1"/>
          </p:cNvSpPr>
          <p:nvPr userDrawn="1"/>
        </p:nvSpPr>
        <p:spPr bwMode="auto">
          <a:xfrm rot="13500000" flipH="1">
            <a:off x="-2165350" y="3160713"/>
            <a:ext cx="7858125" cy="7858125"/>
          </a:xfrm>
          <a:prstGeom prst="rtTriangle">
            <a:avLst/>
          </a:prstGeom>
          <a:gradFill rotWithShape="1">
            <a:gsLst>
              <a:gs pos="0">
                <a:srgbClr val="262626"/>
              </a:gs>
              <a:gs pos="100000">
                <a:srgbClr val="000000"/>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Right Triangle 5"/>
          <p:cNvSpPr/>
          <p:nvPr userDrawn="1"/>
        </p:nvSpPr>
        <p:spPr>
          <a:xfrm rot="5400000">
            <a:off x="-26194" y="-65881"/>
            <a:ext cx="3457575"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7" name="Picture 10" descr="MU_LDN_CMYK_small.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p:cNvSpPr txBox="1">
            <a:spLocks/>
          </p:cNvSpPr>
          <p:nvPr userDrawn="1"/>
        </p:nvSpPr>
        <p:spPr bwMode="auto">
          <a:xfrm>
            <a:off x="839788"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sp>
        <p:nvSpPr>
          <p:cNvPr id="3" name="Text Placeholder 2"/>
          <p:cNvSpPr>
            <a:spLocks noGrp="1"/>
          </p:cNvSpPr>
          <p:nvPr>
            <p:ph type="body" idx="1"/>
          </p:nvPr>
        </p:nvSpPr>
        <p:spPr>
          <a:xfrm>
            <a:off x="827585" y="5805264"/>
            <a:ext cx="4104455" cy="216024"/>
          </a:xfrm>
          <a:effectLst/>
        </p:spPr>
        <p:txBody>
          <a:bodyPr>
            <a:noAutofit/>
          </a:bodyPr>
          <a:lstStyle>
            <a:lvl1pPr marL="0" indent="0">
              <a:buNone/>
              <a:defRPr sz="1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827585" y="4575553"/>
            <a:ext cx="4104455" cy="1107996"/>
          </a:xfrm>
          <a:effectLst/>
        </p:spPr>
        <p:txBody>
          <a:bodyPr>
            <a:spAutoFit/>
          </a:bodyPr>
          <a:lstStyle>
            <a:lvl1pPr algn="l">
              <a:defRPr sz="4000" b="0" cap="none" baseline="0">
                <a:solidFill>
                  <a:schemeClr val="bg1"/>
                </a:solidFill>
              </a:defRPr>
            </a:lvl1pPr>
          </a:lstStyle>
          <a:p>
            <a:r>
              <a:rPr lang="en-US" dirty="0"/>
              <a:t>Click to edit Master title style</a:t>
            </a:r>
          </a:p>
        </p:txBody>
      </p:sp>
      <p:sp>
        <p:nvSpPr>
          <p:cNvPr id="9" name="Footer Placeholder 4"/>
          <p:cNvSpPr>
            <a:spLocks noGrp="1"/>
          </p:cNvSpPr>
          <p:nvPr>
            <p:ph type="ftr" sz="quarter" idx="10"/>
          </p:nvPr>
        </p:nvSpPr>
        <p:spPr/>
        <p:txBody>
          <a:bodyPr/>
          <a:lstStyle>
            <a:lvl1pPr>
              <a:defRPr>
                <a:solidFill>
                  <a:schemeClr val="bg1"/>
                </a:solidFill>
              </a:defRPr>
            </a:lvl1pPr>
          </a:lstStyle>
          <a:p>
            <a:pPr>
              <a:defRPr/>
            </a:pPr>
            <a:r>
              <a:rPr lang="en-US"/>
              <a:t>Presentation title</a:t>
            </a:r>
          </a:p>
        </p:txBody>
      </p:sp>
      <p:sp>
        <p:nvSpPr>
          <p:cNvPr id="10" name="Slide Number Placeholder 5"/>
          <p:cNvSpPr>
            <a:spLocks noGrp="1"/>
          </p:cNvSpPr>
          <p:nvPr>
            <p:ph type="sldNum" sz="quarter" idx="11"/>
          </p:nvPr>
        </p:nvSpPr>
        <p:spPr/>
        <p:txBody>
          <a:bodyPr/>
          <a:lstStyle>
            <a:lvl1pPr>
              <a:defRPr/>
            </a:lvl1pPr>
          </a:lstStyle>
          <a:p>
            <a:r>
              <a:rPr lang="en-US" altLang="en-US"/>
              <a:t>|</a:t>
            </a:r>
            <a:r>
              <a:rPr lang="en-US" altLang="en-US">
                <a:solidFill>
                  <a:schemeClr val="accent1"/>
                </a:solidFill>
              </a:rPr>
              <a:t>  </a:t>
            </a:r>
            <a:fld id="{6E281CE0-7507-4B74-939B-0F9798E609BD}" type="slidenum">
              <a:rPr lang="en-US" altLang="en-US">
                <a:solidFill>
                  <a:schemeClr val="bg1"/>
                </a:solidFill>
              </a:rPr>
              <a:pPr/>
              <a:t>‹#›</a:t>
            </a:fld>
            <a:endParaRPr lang="en-US" altLang="en-US">
              <a:solidFill>
                <a:schemeClr val="bg1"/>
              </a:solidFill>
            </a:endParaRPr>
          </a:p>
        </p:txBody>
      </p:sp>
    </p:spTree>
    <p:extLst>
      <p:ext uri="{BB962C8B-B14F-4D97-AF65-F5344CB8AC3E}">
        <p14:creationId xmlns:p14="http://schemas.microsoft.com/office/powerpoint/2010/main" val="3501144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Right Triangle 6"/>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4999"/>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Middlesex University</a:t>
            </a: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8" name="Straight Connector 7"/>
          <p:cNvCxnSpPr/>
          <p:nvPr userDrawn="1"/>
        </p:nvCxnSpPr>
        <p:spPr>
          <a:xfrm>
            <a:off x="684213" y="6437313"/>
            <a:ext cx="8208962" cy="0"/>
          </a:xfrm>
          <a:prstGeom prst="line">
            <a:avLst/>
          </a:prstGeom>
          <a:ln w="63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6"/>
          <p:cNvSpPr>
            <a:spLocks noGrp="1"/>
          </p:cNvSpPr>
          <p:nvPr>
            <p:ph sz="quarter" idx="11"/>
          </p:nvPr>
        </p:nvSpPr>
        <p:spPr>
          <a:xfrm>
            <a:off x="4625975" y="1196975"/>
            <a:ext cx="4267200" cy="51117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p:cNvSpPr>
            <a:spLocks noGrp="1"/>
          </p:cNvSpPr>
          <p:nvPr>
            <p:ph type="ftr" sz="quarter" idx="12"/>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3"/>
          </p:nvPr>
        </p:nvSpPr>
        <p:spPr/>
        <p:txBody>
          <a:bodyPr/>
          <a:lstStyle>
            <a:lvl1pPr>
              <a:defRPr/>
            </a:lvl1pPr>
          </a:lstStyle>
          <a:p>
            <a:r>
              <a:rPr lang="en-US" altLang="en-US"/>
              <a:t>| </a:t>
            </a:r>
            <a:r>
              <a:rPr lang="en-US" altLang="en-US">
                <a:solidFill>
                  <a:schemeClr val="tx1"/>
                </a:solidFill>
              </a:rPr>
              <a:t> </a:t>
            </a:r>
            <a:fld id="{6A30B61A-C127-445A-8EB1-B54618C4771F}"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1649370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and Image">
    <p:spTree>
      <p:nvGrpSpPr>
        <p:cNvPr id="1" name=""/>
        <p:cNvGrpSpPr/>
        <p:nvPr/>
      </p:nvGrpSpPr>
      <p:grpSpPr>
        <a:xfrm>
          <a:off x="0" y="0"/>
          <a:ext cx="0" cy="0"/>
          <a:chOff x="0" y="0"/>
          <a:chExt cx="0" cy="0"/>
        </a:xfrm>
      </p:grpSpPr>
      <p:sp>
        <p:nvSpPr>
          <p:cNvPr id="5" name="Right Triangle 6"/>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4999"/>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Middlesex University</a:t>
            </a: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8" name="Straight Connector 7"/>
          <p:cNvCxnSpPr/>
          <p:nvPr userDrawn="1"/>
        </p:nvCxnSpPr>
        <p:spPr>
          <a:xfrm>
            <a:off x="684213" y="6437313"/>
            <a:ext cx="8208962" cy="0"/>
          </a:xfrm>
          <a:prstGeom prst="line">
            <a:avLst/>
          </a:prstGeom>
          <a:ln w="63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625975" y="1196975"/>
            <a:ext cx="4267200" cy="5130800"/>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p>
            <a:pPr lvl="0"/>
            <a:endParaRPr lang="en-US" noProof="0"/>
          </a:p>
        </p:txBody>
      </p:sp>
      <p:sp>
        <p:nvSpPr>
          <p:cNvPr id="9" name="Footer Placeholder 4"/>
          <p:cNvSpPr>
            <a:spLocks noGrp="1"/>
          </p:cNvSpPr>
          <p:nvPr>
            <p:ph type="ftr" sz="quarter" idx="12"/>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3"/>
          </p:nvPr>
        </p:nvSpPr>
        <p:spPr/>
        <p:txBody>
          <a:bodyPr/>
          <a:lstStyle>
            <a:lvl1pPr>
              <a:defRPr/>
            </a:lvl1pPr>
          </a:lstStyle>
          <a:p>
            <a:r>
              <a:rPr lang="en-US" altLang="en-US"/>
              <a:t>| </a:t>
            </a:r>
            <a:r>
              <a:rPr lang="en-US" altLang="en-US">
                <a:solidFill>
                  <a:schemeClr val="tx1"/>
                </a:solidFill>
              </a:rPr>
              <a:t> </a:t>
            </a:r>
            <a:fld id="{64CD0FA4-CA17-4D8E-B640-5F15B46F8131}"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1788314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and 2 images">
    <p:spTree>
      <p:nvGrpSpPr>
        <p:cNvPr id="1" name=""/>
        <p:cNvGrpSpPr/>
        <p:nvPr/>
      </p:nvGrpSpPr>
      <p:grpSpPr>
        <a:xfrm>
          <a:off x="0" y="0"/>
          <a:ext cx="0" cy="0"/>
          <a:chOff x="0" y="0"/>
          <a:chExt cx="0" cy="0"/>
        </a:xfrm>
      </p:grpSpPr>
      <p:sp>
        <p:nvSpPr>
          <p:cNvPr id="6" name="Right Triangle 6"/>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4999"/>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7"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Middlesex University</a:t>
            </a:r>
          </a:p>
        </p:txBody>
      </p:sp>
      <p:sp>
        <p:nvSpPr>
          <p:cNvPr id="8" name="Right Triangle 7"/>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9" name="Straight Connector 8"/>
          <p:cNvCxnSpPr/>
          <p:nvPr userDrawn="1"/>
        </p:nvCxnSpPr>
        <p:spPr>
          <a:xfrm>
            <a:off x="684213" y="6437313"/>
            <a:ext cx="8208962" cy="0"/>
          </a:xfrm>
          <a:prstGeom prst="line">
            <a:avLst/>
          </a:prstGeom>
          <a:ln w="63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3" y="1196975"/>
            <a:ext cx="8208961" cy="194399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843174" y="3428999"/>
            <a:ext cx="4050000" cy="2898775"/>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p>
            <a:pPr lvl="0"/>
            <a:endParaRPr lang="en-US" noProof="0"/>
          </a:p>
        </p:txBody>
      </p:sp>
      <p:sp>
        <p:nvSpPr>
          <p:cNvPr id="12" name="Picture Placeholder 11"/>
          <p:cNvSpPr>
            <a:spLocks noGrp="1"/>
          </p:cNvSpPr>
          <p:nvPr>
            <p:ph type="pic" sz="quarter" idx="12"/>
          </p:nvPr>
        </p:nvSpPr>
        <p:spPr>
          <a:xfrm>
            <a:off x="684213" y="3429000"/>
            <a:ext cx="4050000" cy="2898775"/>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tx1"/>
                </a:solidFill>
                <a:latin typeface="+mn-lt"/>
                <a:ea typeface="+mn-ea"/>
                <a:cs typeface="+mn-cs"/>
              </a:defRPr>
            </a:lvl1pPr>
          </a:lstStyle>
          <a:p>
            <a:pPr lvl="0"/>
            <a:endParaRPr lang="en-US" noProof="0"/>
          </a:p>
        </p:txBody>
      </p:sp>
      <p:sp>
        <p:nvSpPr>
          <p:cNvPr id="10" name="Footer Placeholder 4"/>
          <p:cNvSpPr>
            <a:spLocks noGrp="1"/>
          </p:cNvSpPr>
          <p:nvPr>
            <p:ph type="ftr" sz="quarter" idx="13"/>
          </p:nvPr>
        </p:nvSpPr>
        <p:spPr/>
        <p:txBody>
          <a:bodyPr/>
          <a:lstStyle>
            <a:lvl1pPr>
              <a:defRPr/>
            </a:lvl1pPr>
          </a:lstStyle>
          <a:p>
            <a:pPr>
              <a:defRPr/>
            </a:pPr>
            <a:r>
              <a:rPr lang="en-US"/>
              <a:t>Presentation title</a:t>
            </a:r>
          </a:p>
        </p:txBody>
      </p:sp>
      <p:sp>
        <p:nvSpPr>
          <p:cNvPr id="13" name="Slide Number Placeholder 5"/>
          <p:cNvSpPr>
            <a:spLocks noGrp="1"/>
          </p:cNvSpPr>
          <p:nvPr>
            <p:ph type="sldNum" sz="quarter" idx="14"/>
          </p:nvPr>
        </p:nvSpPr>
        <p:spPr/>
        <p:txBody>
          <a:bodyPr/>
          <a:lstStyle>
            <a:lvl1pPr>
              <a:defRPr/>
            </a:lvl1pPr>
          </a:lstStyle>
          <a:p>
            <a:r>
              <a:rPr lang="en-US" altLang="en-US"/>
              <a:t>| </a:t>
            </a:r>
            <a:r>
              <a:rPr lang="en-US" altLang="en-US">
                <a:solidFill>
                  <a:schemeClr val="tx1"/>
                </a:solidFill>
              </a:rPr>
              <a:t> </a:t>
            </a:r>
            <a:fld id="{5375D841-59E2-4581-861B-286DBAA468E7}"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4187634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4 images">
    <p:spTree>
      <p:nvGrpSpPr>
        <p:cNvPr id="1" name=""/>
        <p:cNvGrpSpPr/>
        <p:nvPr/>
      </p:nvGrpSpPr>
      <p:grpSpPr>
        <a:xfrm>
          <a:off x="0" y="0"/>
          <a:ext cx="0" cy="0"/>
          <a:chOff x="0" y="0"/>
          <a:chExt cx="0" cy="0"/>
        </a:xfrm>
      </p:grpSpPr>
      <p:sp>
        <p:nvSpPr>
          <p:cNvPr id="7" name="Right Triangle 6"/>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4999"/>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8"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Middlesex University</a:t>
            </a:r>
          </a:p>
        </p:txBody>
      </p:sp>
      <p:sp>
        <p:nvSpPr>
          <p:cNvPr id="9" name="Right Triangle 8"/>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cxnSp>
        <p:nvCxnSpPr>
          <p:cNvPr id="10" name="Straight Connector 9"/>
          <p:cNvCxnSpPr/>
          <p:nvPr userDrawn="1"/>
        </p:nvCxnSpPr>
        <p:spPr>
          <a:xfrm>
            <a:off x="684213" y="6437313"/>
            <a:ext cx="8208962" cy="0"/>
          </a:xfrm>
          <a:prstGeom prst="line">
            <a:avLst/>
          </a:prstGeom>
          <a:ln w="63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4" name="Picture Placeholder 10"/>
          <p:cNvSpPr>
            <a:spLocks noGrp="1"/>
          </p:cNvSpPr>
          <p:nvPr>
            <p:ph type="pic" sz="quarter" idx="13"/>
          </p:nvPr>
        </p:nvSpPr>
        <p:spPr>
          <a:xfrm>
            <a:off x="4843174" y="1196975"/>
            <a:ext cx="4050000" cy="2448049"/>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p>
            <a:pPr lvl="0"/>
            <a:endParaRPr lang="en-US" noProof="0"/>
          </a:p>
        </p:txBody>
      </p:sp>
      <p:sp>
        <p:nvSpPr>
          <p:cNvPr id="16" name="Picture Placeholder 11"/>
          <p:cNvSpPr>
            <a:spLocks noGrp="1"/>
          </p:cNvSpPr>
          <p:nvPr>
            <p:ph type="pic" sz="quarter" idx="14"/>
          </p:nvPr>
        </p:nvSpPr>
        <p:spPr>
          <a:xfrm>
            <a:off x="684213" y="1196976"/>
            <a:ext cx="4050000" cy="2448049"/>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tx1"/>
                </a:solidFill>
                <a:latin typeface="+mn-lt"/>
                <a:ea typeface="+mn-ea"/>
                <a:cs typeface="+mn-cs"/>
              </a:defRPr>
            </a:lvl1pPr>
          </a:lstStyle>
          <a:p>
            <a:pPr lvl="0"/>
            <a:endParaRPr lang="en-US" noProof="0"/>
          </a:p>
        </p:txBody>
      </p:sp>
      <p:sp>
        <p:nvSpPr>
          <p:cNvPr id="17" name="Picture Placeholder 10"/>
          <p:cNvSpPr>
            <a:spLocks noGrp="1"/>
          </p:cNvSpPr>
          <p:nvPr>
            <p:ph type="pic" sz="quarter" idx="15"/>
          </p:nvPr>
        </p:nvSpPr>
        <p:spPr>
          <a:xfrm>
            <a:off x="4843174" y="3753359"/>
            <a:ext cx="4050000" cy="2448049"/>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p>
            <a:pPr lvl="0"/>
            <a:endParaRPr lang="en-US" noProof="0"/>
          </a:p>
        </p:txBody>
      </p:sp>
      <p:sp>
        <p:nvSpPr>
          <p:cNvPr id="18" name="Picture Placeholder 11"/>
          <p:cNvSpPr>
            <a:spLocks noGrp="1"/>
          </p:cNvSpPr>
          <p:nvPr>
            <p:ph type="pic" sz="quarter" idx="16"/>
          </p:nvPr>
        </p:nvSpPr>
        <p:spPr>
          <a:xfrm>
            <a:off x="684213" y="3753360"/>
            <a:ext cx="4050000" cy="2448049"/>
          </a:xfrm>
          <a:solidFill>
            <a:schemeClr val="bg1"/>
          </a:solidFill>
          <a:ln w="1270">
            <a:solidFill>
              <a:schemeClr val="accent2">
                <a:lumMod val="20000"/>
                <a:lumOff val="80000"/>
              </a:schemeClr>
            </a:solidFill>
          </a:ln>
          <a:effectLst>
            <a:outerShdw blurRad="50800" dist="38100" dir="2700000" algn="tl" rotWithShape="0">
              <a:schemeClr val="accent2">
                <a:alpha val="4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tx1"/>
                </a:solidFill>
                <a:latin typeface="+mn-lt"/>
                <a:ea typeface="+mn-ea"/>
                <a:cs typeface="+mn-cs"/>
              </a:defRPr>
            </a:lvl1pPr>
          </a:lstStyle>
          <a:p>
            <a:pPr lvl="0"/>
            <a:endParaRPr lang="en-US" noProof="0"/>
          </a:p>
        </p:txBody>
      </p:sp>
      <p:sp>
        <p:nvSpPr>
          <p:cNvPr id="11" name="Footer Placeholder 4"/>
          <p:cNvSpPr>
            <a:spLocks noGrp="1"/>
          </p:cNvSpPr>
          <p:nvPr>
            <p:ph type="ftr" sz="quarter" idx="17"/>
          </p:nvPr>
        </p:nvSpPr>
        <p:spPr/>
        <p:txBody>
          <a:bodyPr/>
          <a:lstStyle>
            <a:lvl1pPr>
              <a:defRPr/>
            </a:lvl1pPr>
          </a:lstStyle>
          <a:p>
            <a:pPr>
              <a:defRPr/>
            </a:pPr>
            <a:r>
              <a:rPr lang="en-US"/>
              <a:t>Presentation title</a:t>
            </a:r>
          </a:p>
        </p:txBody>
      </p:sp>
      <p:sp>
        <p:nvSpPr>
          <p:cNvPr id="12" name="Slide Number Placeholder 5"/>
          <p:cNvSpPr>
            <a:spLocks noGrp="1"/>
          </p:cNvSpPr>
          <p:nvPr>
            <p:ph type="sldNum" sz="quarter" idx="18"/>
          </p:nvPr>
        </p:nvSpPr>
        <p:spPr/>
        <p:txBody>
          <a:bodyPr/>
          <a:lstStyle>
            <a:lvl1pPr>
              <a:defRPr/>
            </a:lvl1pPr>
          </a:lstStyle>
          <a:p>
            <a:r>
              <a:rPr lang="en-US" altLang="en-US"/>
              <a:t>| </a:t>
            </a:r>
            <a:r>
              <a:rPr lang="en-US" altLang="en-US">
                <a:solidFill>
                  <a:schemeClr val="tx1"/>
                </a:solidFill>
              </a:rPr>
              <a:t> </a:t>
            </a:r>
            <a:fld id="{D259C486-496B-4490-A484-2EBE1A53C9AA}" type="slidenum">
              <a:rPr lang="en-US" altLang="en-US">
                <a:solidFill>
                  <a:schemeClr val="tx1"/>
                </a:solidFill>
              </a:rPr>
              <a:pPr/>
              <a:t>‹#›</a:t>
            </a:fld>
            <a:endParaRPr lang="en-US" altLang="en-US">
              <a:solidFill>
                <a:schemeClr val="tx1"/>
              </a:solidFill>
            </a:endParaRPr>
          </a:p>
        </p:txBody>
      </p:sp>
    </p:spTree>
    <p:extLst>
      <p:ext uri="{BB962C8B-B14F-4D97-AF65-F5344CB8AC3E}">
        <p14:creationId xmlns:p14="http://schemas.microsoft.com/office/powerpoint/2010/main" val="455527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ivider Red">
    <p:spTree>
      <p:nvGrpSpPr>
        <p:cNvPr id="1" name=""/>
        <p:cNvGrpSpPr/>
        <p:nvPr/>
      </p:nvGrpSpPr>
      <p:grpSpPr>
        <a:xfrm>
          <a:off x="0" y="0"/>
          <a:ext cx="0" cy="0"/>
          <a:chOff x="0" y="0"/>
          <a:chExt cx="0" cy="0"/>
        </a:xfrm>
      </p:grpSpPr>
      <p:sp>
        <p:nvSpPr>
          <p:cNvPr id="4"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5" name="Right Triangle 4"/>
          <p:cNvSpPr/>
          <p:nvPr userDrawn="1"/>
        </p:nvSpPr>
        <p:spPr>
          <a:xfrm rot="5400000">
            <a:off x="-795" y="-62706"/>
            <a:ext cx="3384551" cy="345598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ea typeface="ＭＳ Ｐゴシック" charset="-128"/>
            </a:endParaRPr>
          </a:p>
        </p:txBody>
      </p:sp>
      <p:pic>
        <p:nvPicPr>
          <p:cNvPr id="6" name="Picture 8" descr="MU_LDN_CMYK_small.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7338" y="441325"/>
            <a:ext cx="14081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idx="1"/>
          </p:nvPr>
        </p:nvSpPr>
        <p:spPr>
          <a:xfrm>
            <a:off x="827585" y="4591956"/>
            <a:ext cx="5904655" cy="216024"/>
          </a:xfrm>
          <a:effectLst/>
        </p:spPr>
        <p:txBody>
          <a:bodyPr>
            <a:noAutofit/>
          </a:bodyPr>
          <a:lstStyle>
            <a:lvl1pPr marL="0" indent="0">
              <a:buNone/>
              <a:defRPr sz="14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827585" y="3068638"/>
            <a:ext cx="5904655" cy="1329595"/>
          </a:xfrm>
          <a:effectLst/>
        </p:spPr>
        <p:txBody>
          <a:bodyPr>
            <a:spAutoFit/>
          </a:bodyPr>
          <a:lstStyle>
            <a:lvl1pPr algn="l">
              <a:defRPr sz="4800" b="0" cap="none" baseline="0">
                <a:solidFill>
                  <a:schemeClr val="bg1"/>
                </a:solidFill>
              </a:defRPr>
            </a:lvl1pPr>
          </a:lstStyle>
          <a:p>
            <a:r>
              <a:rPr lang="en-US" dirty="0"/>
              <a:t>Click to edit Master title style</a:t>
            </a:r>
          </a:p>
        </p:txBody>
      </p:sp>
      <p:sp>
        <p:nvSpPr>
          <p:cNvPr id="7" name="Footer Placeholder 4"/>
          <p:cNvSpPr>
            <a:spLocks noGrp="1"/>
          </p:cNvSpPr>
          <p:nvPr>
            <p:ph type="ftr" sz="quarter" idx="10"/>
          </p:nvPr>
        </p:nvSpPr>
        <p:spPr/>
        <p:txBody>
          <a:bodyPr/>
          <a:lstStyle>
            <a:lvl1pPr>
              <a:defRPr/>
            </a:lvl1pPr>
          </a:lstStyle>
          <a:p>
            <a:pPr>
              <a:defRPr/>
            </a:pPr>
            <a:r>
              <a:rPr lang="en-US"/>
              <a:t>Presentation title</a:t>
            </a:r>
          </a:p>
        </p:txBody>
      </p:sp>
      <p:sp>
        <p:nvSpPr>
          <p:cNvPr id="8" name="Slide Number Placeholder 5"/>
          <p:cNvSpPr>
            <a:spLocks noGrp="1"/>
          </p:cNvSpPr>
          <p:nvPr>
            <p:ph type="sldNum" sz="quarter" idx="11"/>
          </p:nvPr>
        </p:nvSpPr>
        <p:spPr/>
        <p:txBody>
          <a:bodyPr/>
          <a:lstStyle>
            <a:lvl1pPr>
              <a:defRPr/>
            </a:lvl1pPr>
          </a:lstStyle>
          <a:p>
            <a:r>
              <a:rPr lang="en-US" altLang="en-US"/>
              <a:t>|  </a:t>
            </a:r>
            <a:fld id="{E2FCD371-C1C1-4253-A81D-D00F0446CF01}" type="slidenum">
              <a:rPr lang="en-US" altLang="en-US"/>
              <a:pPr/>
              <a:t>‹#›</a:t>
            </a:fld>
            <a:endParaRPr lang="en-US" altLang="en-US"/>
          </a:p>
        </p:txBody>
      </p:sp>
    </p:spTree>
    <p:extLst>
      <p:ext uri="{BB962C8B-B14F-4D97-AF65-F5344CB8AC3E}">
        <p14:creationId xmlns:p14="http://schemas.microsoft.com/office/powerpoint/2010/main" val="471266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Right Triangle 7"/>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3000"/>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8"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cxnSp>
        <p:nvCxnSpPr>
          <p:cNvPr id="9" name="Straight Connector 8"/>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6"/>
          <p:cNvSpPr>
            <a:spLocks noGrp="1"/>
          </p:cNvSpPr>
          <p:nvPr>
            <p:ph sz="quarter" idx="11"/>
          </p:nvPr>
        </p:nvSpPr>
        <p:spPr>
          <a:xfrm>
            <a:off x="4625975" y="1196975"/>
            <a:ext cx="4267200" cy="51117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p:cNvSpPr>
            <a:spLocks noGrp="1"/>
          </p:cNvSpPr>
          <p:nvPr>
            <p:ph type="ftr" sz="quarter" idx="12"/>
          </p:nvPr>
        </p:nvSpPr>
        <p:spPr/>
        <p:txBody>
          <a:bodyPr/>
          <a:lstStyle>
            <a:lvl1pPr>
              <a:defRPr/>
            </a:lvl1pPr>
          </a:lstStyle>
          <a:p>
            <a:pPr>
              <a:defRPr/>
            </a:pPr>
            <a:r>
              <a:rPr lang="en-US"/>
              <a:t>Presentation title</a:t>
            </a:r>
          </a:p>
        </p:txBody>
      </p:sp>
      <p:sp>
        <p:nvSpPr>
          <p:cNvPr id="11" name="Slide Number Placeholder 5"/>
          <p:cNvSpPr>
            <a:spLocks noGrp="1"/>
          </p:cNvSpPr>
          <p:nvPr>
            <p:ph type="sldNum" sz="quarter" idx="13"/>
          </p:nvPr>
        </p:nvSpPr>
        <p:spPr/>
        <p:txBody>
          <a:bodyPr/>
          <a:lstStyle>
            <a:lvl1pPr>
              <a:defRPr/>
            </a:lvl1pPr>
          </a:lstStyle>
          <a:p>
            <a:r>
              <a:rPr lang="en-US" altLang="en-US"/>
              <a:t>|  </a:t>
            </a:r>
            <a:fld id="{2E2848BE-ED47-42CA-BE2F-37D4FFA6C29A}" type="slidenum">
              <a:rPr lang="en-US" altLang="en-US"/>
              <a:pPr/>
              <a:t>‹#›</a:t>
            </a:fld>
            <a:endParaRPr lang="en-US" altLang="en-US"/>
          </a:p>
        </p:txBody>
      </p:sp>
    </p:spTree>
    <p:extLst>
      <p:ext uri="{BB962C8B-B14F-4D97-AF65-F5344CB8AC3E}">
        <p14:creationId xmlns:p14="http://schemas.microsoft.com/office/powerpoint/2010/main" val="2468499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5"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6" name="Right Triangle 5"/>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7"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cxnSp>
        <p:nvCxnSpPr>
          <p:cNvPr id="8" name="Straight Connector 7"/>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4" y="1196975"/>
            <a:ext cx="3833812" cy="5130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625975" y="1196975"/>
            <a:ext cx="4267200" cy="5130800"/>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p>
            <a:pPr lvl="0"/>
            <a:endParaRPr lang="en-US" noProof="0"/>
          </a:p>
        </p:txBody>
      </p:sp>
      <p:sp>
        <p:nvSpPr>
          <p:cNvPr id="9" name="Footer Placeholder 4"/>
          <p:cNvSpPr>
            <a:spLocks noGrp="1"/>
          </p:cNvSpPr>
          <p:nvPr>
            <p:ph type="ftr" sz="quarter" idx="12"/>
          </p:nvPr>
        </p:nvSpPr>
        <p:spPr/>
        <p:txBody>
          <a:bodyPr/>
          <a:lstStyle>
            <a:lvl1pPr>
              <a:defRPr/>
            </a:lvl1pPr>
          </a:lstStyle>
          <a:p>
            <a:pPr>
              <a:defRPr/>
            </a:pPr>
            <a:r>
              <a:rPr lang="en-US"/>
              <a:t>Presentation title</a:t>
            </a:r>
          </a:p>
        </p:txBody>
      </p:sp>
      <p:sp>
        <p:nvSpPr>
          <p:cNvPr id="10" name="Slide Number Placeholder 5"/>
          <p:cNvSpPr>
            <a:spLocks noGrp="1"/>
          </p:cNvSpPr>
          <p:nvPr>
            <p:ph type="sldNum" sz="quarter" idx="13"/>
          </p:nvPr>
        </p:nvSpPr>
        <p:spPr/>
        <p:txBody>
          <a:bodyPr/>
          <a:lstStyle>
            <a:lvl1pPr>
              <a:defRPr/>
            </a:lvl1pPr>
          </a:lstStyle>
          <a:p>
            <a:r>
              <a:rPr lang="en-US" altLang="en-US"/>
              <a:t>|  </a:t>
            </a:r>
            <a:fld id="{4D275610-FD77-45B5-A09D-897E9F2A16FD}" type="slidenum">
              <a:rPr lang="en-US" altLang="en-US"/>
              <a:pPr/>
              <a:t>‹#›</a:t>
            </a:fld>
            <a:endParaRPr lang="en-US" altLang="en-US"/>
          </a:p>
        </p:txBody>
      </p:sp>
    </p:spTree>
    <p:extLst>
      <p:ext uri="{BB962C8B-B14F-4D97-AF65-F5344CB8AC3E}">
        <p14:creationId xmlns:p14="http://schemas.microsoft.com/office/powerpoint/2010/main" val="1614546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2 images">
    <p:spTree>
      <p:nvGrpSpPr>
        <p:cNvPr id="1" name=""/>
        <p:cNvGrpSpPr/>
        <p:nvPr/>
      </p:nvGrpSpPr>
      <p:grpSpPr>
        <a:xfrm>
          <a:off x="0" y="0"/>
          <a:ext cx="0" cy="0"/>
          <a:chOff x="0" y="0"/>
          <a:chExt cx="0" cy="0"/>
        </a:xfrm>
      </p:grpSpPr>
      <p:sp>
        <p:nvSpPr>
          <p:cNvPr id="6"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7" name="Right Triangle 6"/>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8"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cxnSp>
        <p:nvCxnSpPr>
          <p:cNvPr id="9" name="Straight Connector 8"/>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5" name="Content Placeholder 14"/>
          <p:cNvSpPr>
            <a:spLocks noGrp="1"/>
          </p:cNvSpPr>
          <p:nvPr>
            <p:ph sz="quarter" idx="10"/>
          </p:nvPr>
        </p:nvSpPr>
        <p:spPr>
          <a:xfrm>
            <a:off x="684213" y="1196975"/>
            <a:ext cx="8208961" cy="194399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p:cNvSpPr>
            <a:spLocks noGrp="1"/>
          </p:cNvSpPr>
          <p:nvPr>
            <p:ph type="pic" sz="quarter" idx="11"/>
          </p:nvPr>
        </p:nvSpPr>
        <p:spPr>
          <a:xfrm>
            <a:off x="4843174" y="3428999"/>
            <a:ext cx="4050000" cy="2898775"/>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2" name="Picture Placeholder 11"/>
          <p:cNvSpPr>
            <a:spLocks noGrp="1"/>
          </p:cNvSpPr>
          <p:nvPr>
            <p:ph type="pic" sz="quarter" idx="12"/>
          </p:nvPr>
        </p:nvSpPr>
        <p:spPr>
          <a:xfrm>
            <a:off x="684213" y="3429000"/>
            <a:ext cx="4050000" cy="2898775"/>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0" name="Footer Placeholder 4"/>
          <p:cNvSpPr>
            <a:spLocks noGrp="1"/>
          </p:cNvSpPr>
          <p:nvPr>
            <p:ph type="ftr" sz="quarter" idx="13"/>
          </p:nvPr>
        </p:nvSpPr>
        <p:spPr/>
        <p:txBody>
          <a:bodyPr/>
          <a:lstStyle>
            <a:lvl1pPr>
              <a:defRPr/>
            </a:lvl1pPr>
          </a:lstStyle>
          <a:p>
            <a:pPr>
              <a:defRPr/>
            </a:pPr>
            <a:r>
              <a:rPr lang="en-US"/>
              <a:t>Presentation title</a:t>
            </a:r>
          </a:p>
        </p:txBody>
      </p:sp>
      <p:sp>
        <p:nvSpPr>
          <p:cNvPr id="13" name="Slide Number Placeholder 5"/>
          <p:cNvSpPr>
            <a:spLocks noGrp="1"/>
          </p:cNvSpPr>
          <p:nvPr>
            <p:ph type="sldNum" sz="quarter" idx="14"/>
          </p:nvPr>
        </p:nvSpPr>
        <p:spPr/>
        <p:txBody>
          <a:bodyPr/>
          <a:lstStyle>
            <a:lvl1pPr>
              <a:defRPr/>
            </a:lvl1pPr>
          </a:lstStyle>
          <a:p>
            <a:r>
              <a:rPr lang="en-US" altLang="en-US"/>
              <a:t>|  </a:t>
            </a:r>
            <a:fld id="{4850406F-C00A-4949-B831-0BC68C2968F7}" type="slidenum">
              <a:rPr lang="en-US" altLang="en-US"/>
              <a:pPr/>
              <a:t>‹#›</a:t>
            </a:fld>
            <a:endParaRPr lang="en-US" altLang="en-US"/>
          </a:p>
        </p:txBody>
      </p:sp>
    </p:spTree>
    <p:extLst>
      <p:ext uri="{BB962C8B-B14F-4D97-AF65-F5344CB8AC3E}">
        <p14:creationId xmlns:p14="http://schemas.microsoft.com/office/powerpoint/2010/main" val="1364701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7"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8" name="Right Triangle 7"/>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9"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cxnSp>
        <p:nvCxnSpPr>
          <p:cNvPr id="10" name="Straight Connector 9"/>
          <p:cNvCxnSpPr/>
          <p:nvPr userDrawn="1"/>
        </p:nvCxnSpPr>
        <p:spPr>
          <a:xfrm>
            <a:off x="684213" y="6437313"/>
            <a:ext cx="8208962" cy="0"/>
          </a:xfrm>
          <a:prstGeom prst="line">
            <a:avLst/>
          </a:prstGeom>
          <a:ln w="635">
            <a:solidFill>
              <a:schemeClr val="bg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4" name="Picture Placeholder 10"/>
          <p:cNvSpPr>
            <a:spLocks noGrp="1"/>
          </p:cNvSpPr>
          <p:nvPr>
            <p:ph type="pic" sz="quarter" idx="13"/>
          </p:nvPr>
        </p:nvSpPr>
        <p:spPr>
          <a:xfrm>
            <a:off x="4843174" y="1196975"/>
            <a:ext cx="4050000" cy="2448049"/>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6" name="Picture Placeholder 11"/>
          <p:cNvSpPr>
            <a:spLocks noGrp="1"/>
          </p:cNvSpPr>
          <p:nvPr>
            <p:ph type="pic" sz="quarter" idx="14"/>
          </p:nvPr>
        </p:nvSpPr>
        <p:spPr>
          <a:xfrm>
            <a:off x="684213" y="1196976"/>
            <a:ext cx="4050000" cy="2448049"/>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7" name="Picture Placeholder 10"/>
          <p:cNvSpPr>
            <a:spLocks noGrp="1"/>
          </p:cNvSpPr>
          <p:nvPr>
            <p:ph type="pic" sz="quarter" idx="15"/>
          </p:nvPr>
        </p:nvSpPr>
        <p:spPr>
          <a:xfrm>
            <a:off x="4843174" y="3753359"/>
            <a:ext cx="4050000" cy="2448049"/>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8" name="Picture Placeholder 11"/>
          <p:cNvSpPr>
            <a:spLocks noGrp="1"/>
          </p:cNvSpPr>
          <p:nvPr>
            <p:ph type="pic" sz="quarter" idx="16"/>
          </p:nvPr>
        </p:nvSpPr>
        <p:spPr>
          <a:xfrm>
            <a:off x="684213" y="3753360"/>
            <a:ext cx="4050000" cy="2448049"/>
          </a:xfrm>
          <a:solidFill>
            <a:schemeClr val="accent5"/>
          </a:solidFill>
          <a:ln w="1270">
            <a:solidFill>
              <a:srgbClr val="CD2A1D"/>
            </a:solidFill>
          </a:ln>
          <a:effectLst>
            <a:outerShdw blurRad="50800" dist="38100" dir="2700000" algn="tl" rotWithShape="0">
              <a:schemeClr val="accent1">
                <a:alpha val="20000"/>
              </a:schemeClr>
            </a:outerShdw>
          </a:effectLst>
        </p:spPr>
        <p:txBody>
          <a:bodyPr rtlCol="0">
            <a:normAutofit/>
          </a:bodyPr>
          <a:lstStyle>
            <a:lvl1pPr marL="0" indent="0" algn="l" defTabSz="914400" rtl="0" eaLnBrk="1" latinLnBrk="0" hangingPunct="1">
              <a:lnSpc>
                <a:spcPct val="90000"/>
              </a:lnSpc>
              <a:spcBef>
                <a:spcPts val="1200"/>
              </a:spcBef>
              <a:buFont typeface="Arial" pitchFamily="34" charset="0"/>
              <a:buNone/>
              <a:defRPr lang="en-US" sz="2400" kern="1200">
                <a:solidFill>
                  <a:schemeClr val="bg1"/>
                </a:solidFill>
                <a:latin typeface="+mn-lt"/>
                <a:ea typeface="+mn-ea"/>
                <a:cs typeface="+mn-cs"/>
              </a:defRPr>
            </a:lvl1pPr>
          </a:lstStyle>
          <a:p>
            <a:pPr lvl="0"/>
            <a:endParaRPr lang="en-US" noProof="0"/>
          </a:p>
        </p:txBody>
      </p:sp>
      <p:sp>
        <p:nvSpPr>
          <p:cNvPr id="11" name="Footer Placeholder 4"/>
          <p:cNvSpPr>
            <a:spLocks noGrp="1"/>
          </p:cNvSpPr>
          <p:nvPr>
            <p:ph type="ftr" sz="quarter" idx="17"/>
          </p:nvPr>
        </p:nvSpPr>
        <p:spPr/>
        <p:txBody>
          <a:bodyPr/>
          <a:lstStyle>
            <a:lvl1pPr>
              <a:defRPr/>
            </a:lvl1pPr>
          </a:lstStyle>
          <a:p>
            <a:pPr>
              <a:defRPr/>
            </a:pPr>
            <a:r>
              <a:rPr lang="en-US"/>
              <a:t>Presentation title</a:t>
            </a:r>
          </a:p>
        </p:txBody>
      </p:sp>
      <p:sp>
        <p:nvSpPr>
          <p:cNvPr id="12" name="Slide Number Placeholder 5"/>
          <p:cNvSpPr>
            <a:spLocks noGrp="1"/>
          </p:cNvSpPr>
          <p:nvPr>
            <p:ph type="sldNum" sz="quarter" idx="18"/>
          </p:nvPr>
        </p:nvSpPr>
        <p:spPr/>
        <p:txBody>
          <a:bodyPr/>
          <a:lstStyle>
            <a:lvl1pPr>
              <a:defRPr/>
            </a:lvl1pPr>
          </a:lstStyle>
          <a:p>
            <a:r>
              <a:rPr lang="en-US" altLang="en-US"/>
              <a:t>|  </a:t>
            </a:r>
            <a:fld id="{9CD02297-572E-43AB-B1AD-C02D5BF0BA2C}" type="slidenum">
              <a:rPr lang="en-US" altLang="en-US"/>
              <a:pPr/>
              <a:t>‹#›</a:t>
            </a:fld>
            <a:endParaRPr lang="en-US" altLang="en-US"/>
          </a:p>
        </p:txBody>
      </p:sp>
    </p:spTree>
    <p:extLst>
      <p:ext uri="{BB962C8B-B14F-4D97-AF65-F5344CB8AC3E}">
        <p14:creationId xmlns:p14="http://schemas.microsoft.com/office/powerpoint/2010/main" val="4216634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4" name="Right Triangle 3"/>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sp>
        <p:nvSpPr>
          <p:cNvPr id="2" name="Title 1"/>
          <p:cNvSpPr>
            <a:spLocks noGrp="1"/>
          </p:cNvSpPr>
          <p:nvPr>
            <p:ph type="title"/>
          </p:nvPr>
        </p:nvSpPr>
        <p:spPr/>
        <p:txBody>
          <a:bodyPr/>
          <a:lstStyle/>
          <a:p>
            <a:r>
              <a:rPr lang="en-US"/>
              <a:t>Click to edit Master title style</a:t>
            </a:r>
          </a:p>
        </p:txBody>
      </p:sp>
      <p:sp>
        <p:nvSpPr>
          <p:cNvPr id="6" name="Footer Placeholder 4"/>
          <p:cNvSpPr>
            <a:spLocks noGrp="1"/>
          </p:cNvSpPr>
          <p:nvPr>
            <p:ph type="ftr" sz="quarter" idx="10"/>
          </p:nvPr>
        </p:nvSpPr>
        <p:spPr>
          <a:xfrm>
            <a:off x="4413250" y="6446838"/>
            <a:ext cx="4151313" cy="184150"/>
          </a:xfrm>
        </p:spPr>
        <p:txBody>
          <a:bodyPr/>
          <a:lstStyle>
            <a:lvl1pPr>
              <a:defRPr/>
            </a:lvl1pPr>
          </a:lstStyle>
          <a:p>
            <a:pPr>
              <a:defRPr/>
            </a:pPr>
            <a:r>
              <a:rPr lang="en-US"/>
              <a:t>Presentation title</a:t>
            </a:r>
          </a:p>
        </p:txBody>
      </p:sp>
      <p:sp>
        <p:nvSpPr>
          <p:cNvPr id="7" name="Slide Number Placeholder 5"/>
          <p:cNvSpPr>
            <a:spLocks noGrp="1"/>
          </p:cNvSpPr>
          <p:nvPr>
            <p:ph type="sldNum" sz="quarter" idx="11"/>
          </p:nvPr>
        </p:nvSpPr>
        <p:spPr/>
        <p:txBody>
          <a:bodyPr/>
          <a:lstStyle>
            <a:lvl1pPr>
              <a:defRPr/>
            </a:lvl1pPr>
          </a:lstStyle>
          <a:p>
            <a:r>
              <a:rPr lang="en-US" altLang="en-US"/>
              <a:t>|  </a:t>
            </a:r>
            <a:fld id="{68E28292-BD73-46DD-A5AC-11EB2503BABE}" type="slidenum">
              <a:rPr lang="en-US" altLang="en-US"/>
              <a:pPr/>
              <a:t>‹#›</a:t>
            </a:fld>
            <a:endParaRPr lang="en-US" altLang="en-US"/>
          </a:p>
        </p:txBody>
      </p:sp>
    </p:spTree>
    <p:extLst>
      <p:ext uri="{BB962C8B-B14F-4D97-AF65-F5344CB8AC3E}">
        <p14:creationId xmlns:p14="http://schemas.microsoft.com/office/powerpoint/2010/main" val="4048488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ight Triangle 6"/>
          <p:cNvSpPr>
            <a:spLocks noChangeArrowheads="1"/>
          </p:cNvSpPr>
          <p:nvPr userDrawn="1"/>
        </p:nvSpPr>
        <p:spPr bwMode="auto">
          <a:xfrm flipH="1">
            <a:off x="3656013" y="1368425"/>
            <a:ext cx="5487987" cy="5487988"/>
          </a:xfrm>
          <a:prstGeom prst="rtTriangle">
            <a:avLst/>
          </a:prstGeom>
          <a:gradFill rotWithShape="1">
            <a:gsLst>
              <a:gs pos="0">
                <a:srgbClr val="D52B1E"/>
              </a:gs>
              <a:gs pos="100000">
                <a:srgbClr val="C4161B"/>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3" name="Right Triangle 7"/>
          <p:cNvSpPr>
            <a:spLocks noChangeArrowheads="1"/>
          </p:cNvSpPr>
          <p:nvPr userDrawn="1"/>
        </p:nvSpPr>
        <p:spPr bwMode="auto">
          <a:xfrm flipH="1">
            <a:off x="3656013" y="1371600"/>
            <a:ext cx="5487987" cy="5487988"/>
          </a:xfrm>
          <a:prstGeom prst="rtTriangle">
            <a:avLst/>
          </a:prstGeom>
          <a:gradFill rotWithShape="1">
            <a:gsLst>
              <a:gs pos="0">
                <a:srgbClr val="FFFFFF">
                  <a:alpha val="3000"/>
                </a:srgbClr>
              </a:gs>
              <a:gs pos="100000">
                <a:srgbClr val="000000">
                  <a:alpha val="3000"/>
                </a:srgbClr>
              </a:gs>
            </a:gsLst>
            <a:lin ang="0" scaled="1"/>
          </a:gradFill>
          <a:ln>
            <a:noFill/>
          </a:ln>
          <a:effectLst>
            <a:outerShdw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a:solidFill>
                <a:srgbClr val="FFFFFF"/>
              </a:solidFill>
            </a:endParaRPr>
          </a:p>
        </p:txBody>
      </p:sp>
      <p:sp>
        <p:nvSpPr>
          <p:cNvPr id="4" name="Right Triangle 3"/>
          <p:cNvSpPr/>
          <p:nvPr userDrawn="1"/>
        </p:nvSpPr>
        <p:spPr>
          <a:xfrm rot="10800000" flipH="1">
            <a:off x="0" y="0"/>
            <a:ext cx="762000" cy="762000"/>
          </a:xfrm>
          <a:prstGeom prst="rtTriangle">
            <a:avLst/>
          </a:prstGeom>
          <a:gradFill flip="none" rotWithShape="1">
            <a:gsLst>
              <a:gs pos="0">
                <a:srgbClr val="D52B1E"/>
              </a:gs>
              <a:gs pos="100000">
                <a:srgbClr val="C4161B"/>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5" name="Footer Placeholder 4"/>
          <p:cNvSpPr txBox="1">
            <a:spLocks/>
          </p:cNvSpPr>
          <p:nvPr userDrawn="1"/>
        </p:nvSpPr>
        <p:spPr bwMode="auto">
          <a:xfrm>
            <a:off x="684213" y="6446838"/>
            <a:ext cx="41513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chemeClr val="bg1"/>
                </a:solidFill>
              </a:rPr>
              <a:t>© Middlesex University</a:t>
            </a:r>
          </a:p>
        </p:txBody>
      </p:sp>
      <p:sp>
        <p:nvSpPr>
          <p:cNvPr id="6" name="Footer Placeholder 4"/>
          <p:cNvSpPr>
            <a:spLocks noGrp="1"/>
          </p:cNvSpPr>
          <p:nvPr>
            <p:ph type="ftr" sz="quarter" idx="10"/>
          </p:nvPr>
        </p:nvSpPr>
        <p:spPr/>
        <p:txBody>
          <a:bodyPr/>
          <a:lstStyle>
            <a:lvl1pPr>
              <a:defRPr/>
            </a:lvl1pPr>
          </a:lstStyle>
          <a:p>
            <a:pPr>
              <a:defRPr/>
            </a:pPr>
            <a:r>
              <a:rPr lang="en-US"/>
              <a:t>Presentation title</a:t>
            </a:r>
          </a:p>
        </p:txBody>
      </p:sp>
      <p:sp>
        <p:nvSpPr>
          <p:cNvPr id="7" name="Slide Number Placeholder 5"/>
          <p:cNvSpPr>
            <a:spLocks noGrp="1"/>
          </p:cNvSpPr>
          <p:nvPr>
            <p:ph type="sldNum" sz="quarter" idx="11"/>
          </p:nvPr>
        </p:nvSpPr>
        <p:spPr/>
        <p:txBody>
          <a:bodyPr/>
          <a:lstStyle>
            <a:lvl1pPr>
              <a:defRPr/>
            </a:lvl1pPr>
          </a:lstStyle>
          <a:p>
            <a:r>
              <a:rPr lang="en-US" altLang="en-US"/>
              <a:t>|  </a:t>
            </a:r>
            <a:fld id="{2813F210-7534-4331-9552-AC07D624D0DF}" type="slidenum">
              <a:rPr lang="en-US" altLang="en-US"/>
              <a:pPr/>
              <a:t>‹#›</a:t>
            </a:fld>
            <a:endParaRPr lang="en-US" altLang="en-US"/>
          </a:p>
        </p:txBody>
      </p:sp>
    </p:spTree>
    <p:extLst>
      <p:ext uri="{BB962C8B-B14F-4D97-AF65-F5344CB8AC3E}">
        <p14:creationId xmlns:p14="http://schemas.microsoft.com/office/powerpoint/2010/main" val="1856573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84213" y="333375"/>
            <a:ext cx="82089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684213" y="1196975"/>
            <a:ext cx="8208962"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Footer Placeholder 4"/>
          <p:cNvSpPr>
            <a:spLocks noGrp="1"/>
          </p:cNvSpPr>
          <p:nvPr>
            <p:ph type="ftr" sz="quarter" idx="3"/>
          </p:nvPr>
        </p:nvSpPr>
        <p:spPr>
          <a:xfrm>
            <a:off x="4452938" y="6446838"/>
            <a:ext cx="4151312" cy="184150"/>
          </a:xfrm>
          <a:prstGeom prst="rect">
            <a:avLst/>
          </a:prstGeom>
        </p:spPr>
        <p:txBody>
          <a:bodyPr vert="horz" wrap="square" lIns="0" tIns="0" rIns="0" bIns="0" numCol="1" anchor="ctr" anchorCtr="0" compatLnSpc="1">
            <a:prstTxWarp prst="textNoShape">
              <a:avLst/>
            </a:prstTxWarp>
            <a:noAutofit/>
          </a:bodyPr>
          <a:lstStyle>
            <a:lvl1pPr algn="r">
              <a:defRPr sz="1000">
                <a:solidFill>
                  <a:schemeClr val="bg1"/>
                </a:solidFill>
                <a:latin typeface="Arial" charset="0"/>
                <a:ea typeface="ＭＳ Ｐゴシック" charset="-128"/>
              </a:defRPr>
            </a:lvl1pPr>
          </a:lstStyle>
          <a:p>
            <a:pPr>
              <a:defRPr/>
            </a:pPr>
            <a:r>
              <a:rPr lang="en-US"/>
              <a:t>Presentation title</a:t>
            </a:r>
          </a:p>
        </p:txBody>
      </p:sp>
      <p:sp>
        <p:nvSpPr>
          <p:cNvPr id="6" name="Slide Number Placeholder 5"/>
          <p:cNvSpPr>
            <a:spLocks noGrp="1"/>
          </p:cNvSpPr>
          <p:nvPr>
            <p:ph type="sldNum" sz="quarter" idx="4"/>
          </p:nvPr>
        </p:nvSpPr>
        <p:spPr>
          <a:xfrm>
            <a:off x="8570913" y="6446838"/>
            <a:ext cx="317500" cy="184150"/>
          </a:xfrm>
          <a:prstGeom prst="rect">
            <a:avLst/>
          </a:prstGeom>
        </p:spPr>
        <p:txBody>
          <a:bodyPr vert="horz" wrap="square" lIns="0" tIns="0" rIns="0" bIns="0" numCol="1" anchor="ctr" anchorCtr="0" compatLnSpc="1">
            <a:prstTxWarp prst="textNoShape">
              <a:avLst/>
            </a:prstTxWarp>
            <a:noAutofit/>
          </a:bodyPr>
          <a:lstStyle>
            <a:lvl1pPr algn="r">
              <a:defRPr sz="1000">
                <a:solidFill>
                  <a:schemeClr val="bg1"/>
                </a:solidFill>
              </a:defRPr>
            </a:lvl1pPr>
          </a:lstStyle>
          <a:p>
            <a:r>
              <a:rPr lang="en-US" altLang="en-US"/>
              <a:t>|  </a:t>
            </a:r>
            <a:fld id="{D887F3FE-4562-48CC-84DE-305DBDC31C7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Lst>
  <p:hf hdr="0" dt="0"/>
  <p:txStyles>
    <p:titleStyle>
      <a:lvl1pPr algn="l" rtl="0" eaLnBrk="0" fontAlgn="base" hangingPunct="0">
        <a:lnSpc>
          <a:spcPct val="90000"/>
        </a:lnSpc>
        <a:spcBef>
          <a:spcPct val="0"/>
        </a:spcBef>
        <a:spcAft>
          <a:spcPct val="0"/>
        </a:spcAft>
        <a:defRPr sz="3000" kern="1200">
          <a:solidFill>
            <a:schemeClr val="bg1"/>
          </a:solidFill>
          <a:latin typeface="+mj-lt"/>
          <a:ea typeface="ＭＳ Ｐゴシック" charset="-128"/>
          <a:cs typeface="+mj-cs"/>
        </a:defRPr>
      </a:lvl1pPr>
      <a:lvl2pPr algn="l" rtl="0" eaLnBrk="0" fontAlgn="base" hangingPunct="0">
        <a:lnSpc>
          <a:spcPct val="90000"/>
        </a:lnSpc>
        <a:spcBef>
          <a:spcPct val="0"/>
        </a:spcBef>
        <a:spcAft>
          <a:spcPct val="0"/>
        </a:spcAft>
        <a:defRPr sz="3000">
          <a:solidFill>
            <a:schemeClr val="bg1"/>
          </a:solidFill>
          <a:latin typeface="Arial" charset="0"/>
          <a:ea typeface="ＭＳ Ｐゴシック" charset="-128"/>
        </a:defRPr>
      </a:lvl2pPr>
      <a:lvl3pPr algn="l" rtl="0" eaLnBrk="0" fontAlgn="base" hangingPunct="0">
        <a:lnSpc>
          <a:spcPct val="90000"/>
        </a:lnSpc>
        <a:spcBef>
          <a:spcPct val="0"/>
        </a:spcBef>
        <a:spcAft>
          <a:spcPct val="0"/>
        </a:spcAft>
        <a:defRPr sz="3000">
          <a:solidFill>
            <a:schemeClr val="bg1"/>
          </a:solidFill>
          <a:latin typeface="Arial" charset="0"/>
          <a:ea typeface="ＭＳ Ｐゴシック" charset="-128"/>
        </a:defRPr>
      </a:lvl3pPr>
      <a:lvl4pPr algn="l" rtl="0" eaLnBrk="0" fontAlgn="base" hangingPunct="0">
        <a:lnSpc>
          <a:spcPct val="90000"/>
        </a:lnSpc>
        <a:spcBef>
          <a:spcPct val="0"/>
        </a:spcBef>
        <a:spcAft>
          <a:spcPct val="0"/>
        </a:spcAft>
        <a:defRPr sz="3000">
          <a:solidFill>
            <a:schemeClr val="bg1"/>
          </a:solidFill>
          <a:latin typeface="Arial" charset="0"/>
          <a:ea typeface="ＭＳ Ｐゴシック" charset="-128"/>
        </a:defRPr>
      </a:lvl4pPr>
      <a:lvl5pPr algn="l" rtl="0" eaLnBrk="0" fontAlgn="base" hangingPunct="0">
        <a:lnSpc>
          <a:spcPct val="90000"/>
        </a:lnSpc>
        <a:spcBef>
          <a:spcPct val="0"/>
        </a:spcBef>
        <a:spcAft>
          <a:spcPct val="0"/>
        </a:spcAft>
        <a:defRPr sz="3000">
          <a:solidFill>
            <a:schemeClr val="bg1"/>
          </a:solidFill>
          <a:latin typeface="Arial" charset="0"/>
          <a:ea typeface="ＭＳ Ｐゴシック" charset="-128"/>
        </a:defRPr>
      </a:lvl5pPr>
      <a:lvl6pPr marL="457200" algn="l" rtl="0" fontAlgn="base">
        <a:lnSpc>
          <a:spcPct val="90000"/>
        </a:lnSpc>
        <a:spcBef>
          <a:spcPct val="0"/>
        </a:spcBef>
        <a:spcAft>
          <a:spcPct val="0"/>
        </a:spcAft>
        <a:defRPr sz="3000">
          <a:solidFill>
            <a:schemeClr val="bg1"/>
          </a:solidFill>
          <a:latin typeface="Arial" charset="0"/>
          <a:ea typeface="ＭＳ Ｐゴシック" charset="-128"/>
        </a:defRPr>
      </a:lvl6pPr>
      <a:lvl7pPr marL="914400" algn="l" rtl="0" fontAlgn="base">
        <a:lnSpc>
          <a:spcPct val="90000"/>
        </a:lnSpc>
        <a:spcBef>
          <a:spcPct val="0"/>
        </a:spcBef>
        <a:spcAft>
          <a:spcPct val="0"/>
        </a:spcAft>
        <a:defRPr sz="3000">
          <a:solidFill>
            <a:schemeClr val="bg1"/>
          </a:solidFill>
          <a:latin typeface="Arial" charset="0"/>
          <a:ea typeface="ＭＳ Ｐゴシック" charset="-128"/>
        </a:defRPr>
      </a:lvl7pPr>
      <a:lvl8pPr marL="1371600" algn="l" rtl="0" fontAlgn="base">
        <a:lnSpc>
          <a:spcPct val="90000"/>
        </a:lnSpc>
        <a:spcBef>
          <a:spcPct val="0"/>
        </a:spcBef>
        <a:spcAft>
          <a:spcPct val="0"/>
        </a:spcAft>
        <a:defRPr sz="3000">
          <a:solidFill>
            <a:schemeClr val="bg1"/>
          </a:solidFill>
          <a:latin typeface="Arial" charset="0"/>
          <a:ea typeface="ＭＳ Ｐゴシック" charset="-128"/>
        </a:defRPr>
      </a:lvl8pPr>
      <a:lvl9pPr marL="1828800" algn="l" rtl="0" fontAlgn="base">
        <a:lnSpc>
          <a:spcPct val="90000"/>
        </a:lnSpc>
        <a:spcBef>
          <a:spcPct val="0"/>
        </a:spcBef>
        <a:spcAft>
          <a:spcPct val="0"/>
        </a:spcAft>
        <a:defRPr sz="3000">
          <a:solidFill>
            <a:schemeClr val="bg1"/>
          </a:solidFill>
          <a:latin typeface="Arial" charset="0"/>
          <a:ea typeface="ＭＳ Ｐゴシック" charset="-128"/>
        </a:defRPr>
      </a:lvl9pPr>
    </p:titleStyle>
    <p:bodyStyle>
      <a:lvl1pPr marL="342900" indent="-342900" algn="l" rtl="0" eaLnBrk="0" fontAlgn="base" hangingPunct="0">
        <a:lnSpc>
          <a:spcPct val="90000"/>
        </a:lnSpc>
        <a:spcBef>
          <a:spcPts val="1200"/>
        </a:spcBef>
        <a:spcAft>
          <a:spcPct val="0"/>
        </a:spcAft>
        <a:buFont typeface="Arial" panose="020B0604020202020204" pitchFamily="34" charset="0"/>
        <a:buChar char="•"/>
        <a:defRPr sz="2400" kern="1200">
          <a:solidFill>
            <a:schemeClr val="bg1"/>
          </a:solidFill>
          <a:latin typeface="+mn-lt"/>
          <a:ea typeface="ＭＳ Ｐゴシック" charset="-128"/>
          <a:cs typeface="+mn-cs"/>
        </a:defRPr>
      </a:lvl1pPr>
      <a:lvl2pPr marL="358775" indent="-358775" algn="l" rtl="0" eaLnBrk="0" fontAlgn="base" hangingPunct="0">
        <a:spcBef>
          <a:spcPts val="1000"/>
        </a:spcBef>
        <a:spcAft>
          <a:spcPct val="0"/>
        </a:spcAft>
        <a:buClr>
          <a:schemeClr val="bg1"/>
        </a:buClr>
        <a:buFont typeface="Arial" panose="020B0604020202020204" pitchFamily="34" charset="0"/>
        <a:buChar char="—"/>
        <a:defRPr sz="2000" kern="1200">
          <a:solidFill>
            <a:schemeClr val="bg1"/>
          </a:solidFill>
          <a:latin typeface="+mn-lt"/>
          <a:ea typeface="ＭＳ Ｐゴシック" charset="-128"/>
          <a:cs typeface="+mn-cs"/>
        </a:defRPr>
      </a:lvl2pPr>
      <a:lvl3pPr marL="539750" indent="-179388" algn="l" rtl="0" eaLnBrk="0" fontAlgn="base" hangingPunct="0">
        <a:spcBef>
          <a:spcPts val="500"/>
        </a:spcBef>
        <a:spcAft>
          <a:spcPct val="0"/>
        </a:spcAft>
        <a:buClr>
          <a:schemeClr val="bg1"/>
        </a:buClr>
        <a:buFont typeface="Arial" panose="020B0604020202020204" pitchFamily="34" charset="0"/>
        <a:buChar char="•"/>
        <a:defRPr sz="2000" kern="1200">
          <a:solidFill>
            <a:schemeClr val="bg1"/>
          </a:solidFill>
          <a:latin typeface="+mn-lt"/>
          <a:ea typeface="ＭＳ Ｐゴシック" charset="-128"/>
          <a:cs typeface="+mn-cs"/>
        </a:defRPr>
      </a:lvl3pPr>
      <a:lvl4pPr marL="790575" indent="-215900" algn="l" rtl="0" eaLnBrk="0" fontAlgn="base" hangingPunct="0">
        <a:spcBef>
          <a:spcPts val="500"/>
        </a:spcBef>
        <a:spcAft>
          <a:spcPct val="0"/>
        </a:spcAft>
        <a:buClr>
          <a:schemeClr val="bg1"/>
        </a:buClr>
        <a:buFont typeface="Arial" panose="020B0604020202020204" pitchFamily="34" charset="0"/>
        <a:buChar char="–"/>
        <a:defRPr sz="2000" kern="1200">
          <a:solidFill>
            <a:schemeClr val="bg1"/>
          </a:solidFill>
          <a:latin typeface="+mn-lt"/>
          <a:ea typeface="ＭＳ Ｐゴシック" charset="-128"/>
          <a:cs typeface="+mn-cs"/>
        </a:defRPr>
      </a:lvl4pPr>
      <a:lvl5pPr marL="2057400" indent="-228600" algn="l" rtl="0" eaLnBrk="0" fontAlgn="base" hangingPunct="0">
        <a:lnSpc>
          <a:spcPct val="90000"/>
        </a:lnSpc>
        <a:spcBef>
          <a:spcPts val="2400"/>
        </a:spcBef>
        <a:spcAft>
          <a:spcPct val="0"/>
        </a:spcAft>
        <a:buFont typeface="Arial" panose="020B0604020202020204" pitchFamily="34" charset="0"/>
        <a:buChar char="»"/>
        <a:defRPr sz="2400" b="1" kern="1200">
          <a:solidFill>
            <a:schemeClr val="bg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684213" y="333375"/>
            <a:ext cx="82089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684213" y="1196975"/>
            <a:ext cx="8208962"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Footer Placeholder 4"/>
          <p:cNvSpPr>
            <a:spLocks noGrp="1"/>
          </p:cNvSpPr>
          <p:nvPr>
            <p:ph type="ftr" sz="quarter" idx="3"/>
          </p:nvPr>
        </p:nvSpPr>
        <p:spPr>
          <a:xfrm>
            <a:off x="4452938" y="6446838"/>
            <a:ext cx="4151312" cy="184150"/>
          </a:xfrm>
          <a:prstGeom prst="rect">
            <a:avLst/>
          </a:prstGeom>
        </p:spPr>
        <p:txBody>
          <a:bodyPr vert="horz" wrap="square" lIns="0" tIns="0" rIns="0" bIns="0" numCol="1" anchor="ctr" anchorCtr="0" compatLnSpc="1">
            <a:prstTxWarp prst="textNoShape">
              <a:avLst/>
            </a:prstTxWarp>
            <a:noAutofit/>
          </a:bodyPr>
          <a:lstStyle>
            <a:lvl1pPr algn="r">
              <a:defRPr sz="1000">
                <a:solidFill>
                  <a:schemeClr val="accent2"/>
                </a:solidFill>
                <a:latin typeface="Arial" charset="0"/>
                <a:ea typeface="ＭＳ Ｐゴシック" charset="-128"/>
              </a:defRPr>
            </a:lvl1pPr>
          </a:lstStyle>
          <a:p>
            <a:pPr>
              <a:defRPr/>
            </a:pPr>
            <a:r>
              <a:rPr lang="en-US"/>
              <a:t>Presentation title</a:t>
            </a:r>
          </a:p>
        </p:txBody>
      </p:sp>
      <p:sp>
        <p:nvSpPr>
          <p:cNvPr id="8" name="Slide Number Placeholder 5"/>
          <p:cNvSpPr>
            <a:spLocks noGrp="1"/>
          </p:cNvSpPr>
          <p:nvPr>
            <p:ph type="sldNum" sz="quarter" idx="4"/>
          </p:nvPr>
        </p:nvSpPr>
        <p:spPr>
          <a:xfrm>
            <a:off x="8570913" y="6446838"/>
            <a:ext cx="317500" cy="184150"/>
          </a:xfrm>
          <a:prstGeom prst="rect">
            <a:avLst/>
          </a:prstGeom>
        </p:spPr>
        <p:txBody>
          <a:bodyPr vert="horz" wrap="square" lIns="0" tIns="0" rIns="0" bIns="0" numCol="1" anchor="ctr" anchorCtr="0" compatLnSpc="1">
            <a:prstTxWarp prst="textNoShape">
              <a:avLst/>
            </a:prstTxWarp>
            <a:noAutofit/>
          </a:bodyPr>
          <a:lstStyle>
            <a:lvl1pPr algn="r">
              <a:defRPr sz="1000">
                <a:solidFill>
                  <a:schemeClr val="tx2"/>
                </a:solidFill>
              </a:defRPr>
            </a:lvl1pPr>
          </a:lstStyle>
          <a:p>
            <a:r>
              <a:rPr lang="en-US" altLang="en-US"/>
              <a:t>|</a:t>
            </a:r>
            <a:r>
              <a:rPr lang="en-US" altLang="en-US">
                <a:solidFill>
                  <a:schemeClr val="bg1"/>
                </a:solidFill>
              </a:rPr>
              <a:t>  </a:t>
            </a:r>
            <a:fld id="{0D510179-F805-49D2-AD02-3CD3492558AF}" type="slidenum">
              <a:rPr lang="en-US" altLang="en-US">
                <a:solidFill>
                  <a:schemeClr val="accent2"/>
                </a:solidFill>
              </a:rPr>
              <a:pPr/>
              <a:t>‹#›</a:t>
            </a:fld>
            <a:endParaRPr lang="en-US" altLang="en-US">
              <a:solidFill>
                <a:schemeClr val="accent2"/>
              </a:solidFill>
            </a:endParaRPr>
          </a:p>
        </p:txBody>
      </p:sp>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 id="2147483877" r:id="rId12"/>
    <p:sldLayoutId id="2147483878" r:id="rId13"/>
    <p:sldLayoutId id="2147483879" r:id="rId14"/>
    <p:sldLayoutId id="2147483880" r:id="rId15"/>
  </p:sldLayoutIdLst>
  <p:hf hdr="0" dt="0"/>
  <p:txStyles>
    <p:titleStyle>
      <a:lvl1pPr algn="l" rtl="0" eaLnBrk="0" fontAlgn="base" hangingPunct="0">
        <a:lnSpc>
          <a:spcPct val="90000"/>
        </a:lnSpc>
        <a:spcBef>
          <a:spcPct val="0"/>
        </a:spcBef>
        <a:spcAft>
          <a:spcPct val="0"/>
        </a:spcAft>
        <a:defRPr sz="3000" kern="1200">
          <a:solidFill>
            <a:schemeClr val="bg2"/>
          </a:solidFill>
          <a:latin typeface="+mj-lt"/>
          <a:ea typeface="ＭＳ Ｐゴシック" charset="-128"/>
          <a:cs typeface="+mj-cs"/>
        </a:defRPr>
      </a:lvl1pPr>
      <a:lvl2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2pPr>
      <a:lvl3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3pPr>
      <a:lvl4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4pPr>
      <a:lvl5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5pPr>
      <a:lvl6pPr marL="457200" algn="l" rtl="0" fontAlgn="base">
        <a:lnSpc>
          <a:spcPct val="90000"/>
        </a:lnSpc>
        <a:spcBef>
          <a:spcPct val="0"/>
        </a:spcBef>
        <a:spcAft>
          <a:spcPct val="0"/>
        </a:spcAft>
        <a:defRPr sz="3000">
          <a:solidFill>
            <a:schemeClr val="bg2"/>
          </a:solidFill>
          <a:latin typeface="Arial" charset="0"/>
          <a:ea typeface="ＭＳ Ｐゴシック" charset="-128"/>
        </a:defRPr>
      </a:lvl6pPr>
      <a:lvl7pPr marL="914400" algn="l" rtl="0" fontAlgn="base">
        <a:lnSpc>
          <a:spcPct val="90000"/>
        </a:lnSpc>
        <a:spcBef>
          <a:spcPct val="0"/>
        </a:spcBef>
        <a:spcAft>
          <a:spcPct val="0"/>
        </a:spcAft>
        <a:defRPr sz="3000">
          <a:solidFill>
            <a:schemeClr val="bg2"/>
          </a:solidFill>
          <a:latin typeface="Arial" charset="0"/>
          <a:ea typeface="ＭＳ Ｐゴシック" charset="-128"/>
        </a:defRPr>
      </a:lvl7pPr>
      <a:lvl8pPr marL="1371600" algn="l" rtl="0" fontAlgn="base">
        <a:lnSpc>
          <a:spcPct val="90000"/>
        </a:lnSpc>
        <a:spcBef>
          <a:spcPct val="0"/>
        </a:spcBef>
        <a:spcAft>
          <a:spcPct val="0"/>
        </a:spcAft>
        <a:defRPr sz="3000">
          <a:solidFill>
            <a:schemeClr val="bg2"/>
          </a:solidFill>
          <a:latin typeface="Arial" charset="0"/>
          <a:ea typeface="ＭＳ Ｐゴシック" charset="-128"/>
        </a:defRPr>
      </a:lvl8pPr>
      <a:lvl9pPr marL="1828800" algn="l" rtl="0" fontAlgn="base">
        <a:lnSpc>
          <a:spcPct val="90000"/>
        </a:lnSpc>
        <a:spcBef>
          <a:spcPct val="0"/>
        </a:spcBef>
        <a:spcAft>
          <a:spcPct val="0"/>
        </a:spcAft>
        <a:defRPr sz="3000">
          <a:solidFill>
            <a:schemeClr val="bg2"/>
          </a:solidFill>
          <a:latin typeface="Arial" charset="0"/>
          <a:ea typeface="ＭＳ Ｐゴシック" charset="-128"/>
        </a:defRPr>
      </a:lvl9pPr>
    </p:titleStyle>
    <p:bodyStyle>
      <a:lvl1pPr marL="342900" indent="-342900" algn="l" rtl="0" eaLnBrk="0" fontAlgn="base" hangingPunct="0">
        <a:lnSpc>
          <a:spcPct val="90000"/>
        </a:lnSpc>
        <a:spcBef>
          <a:spcPts val="1200"/>
        </a:spcBef>
        <a:spcAft>
          <a:spcPct val="0"/>
        </a:spcAft>
        <a:buFont typeface="Arial" panose="020B0604020202020204" pitchFamily="34" charset="0"/>
        <a:buChar char="•"/>
        <a:defRPr sz="2400" kern="1200">
          <a:solidFill>
            <a:schemeClr val="bg2"/>
          </a:solidFill>
          <a:latin typeface="+mn-lt"/>
          <a:ea typeface="ＭＳ Ｐゴシック" charset="-128"/>
          <a:cs typeface="+mn-cs"/>
        </a:defRPr>
      </a:lvl1pPr>
      <a:lvl2pPr marL="358775" indent="-358775" algn="l" rtl="0" eaLnBrk="0" fontAlgn="base" hangingPunct="0">
        <a:spcBef>
          <a:spcPts val="1000"/>
        </a:spcBef>
        <a:spcAft>
          <a:spcPct val="0"/>
        </a:spcAft>
        <a:buClr>
          <a:schemeClr val="accent2"/>
        </a:buClr>
        <a:buFont typeface="Arial" panose="020B0604020202020204" pitchFamily="34" charset="0"/>
        <a:buChar char="—"/>
        <a:defRPr sz="2000" kern="1200">
          <a:solidFill>
            <a:schemeClr val="accent2"/>
          </a:solidFill>
          <a:latin typeface="+mn-lt"/>
          <a:ea typeface="ＭＳ Ｐゴシック" charset="-128"/>
          <a:cs typeface="+mn-cs"/>
        </a:defRPr>
      </a:lvl2pPr>
      <a:lvl3pPr marL="539750" indent="-179388" algn="l" rtl="0" eaLnBrk="0" fontAlgn="base" hangingPunct="0">
        <a:spcBef>
          <a:spcPts val="500"/>
        </a:spcBef>
        <a:spcAft>
          <a:spcPct val="0"/>
        </a:spcAft>
        <a:buClr>
          <a:schemeClr val="accent2"/>
        </a:buClr>
        <a:buFont typeface="Arial" panose="020B0604020202020204" pitchFamily="34" charset="0"/>
        <a:buChar char="•"/>
        <a:defRPr sz="2000" kern="1200">
          <a:solidFill>
            <a:schemeClr val="accent2"/>
          </a:solidFill>
          <a:latin typeface="+mn-lt"/>
          <a:ea typeface="ＭＳ Ｐゴシック" charset="-128"/>
          <a:cs typeface="+mn-cs"/>
        </a:defRPr>
      </a:lvl3pPr>
      <a:lvl4pPr marL="790575" indent="-215900" algn="l" rtl="0" eaLnBrk="0" fontAlgn="base" hangingPunct="0">
        <a:spcBef>
          <a:spcPts val="500"/>
        </a:spcBef>
        <a:spcAft>
          <a:spcPct val="0"/>
        </a:spcAft>
        <a:buClr>
          <a:schemeClr val="accent2"/>
        </a:buClr>
        <a:buFont typeface="Arial" panose="020B0604020202020204" pitchFamily="34" charset="0"/>
        <a:buChar char="–"/>
        <a:defRPr sz="2000" kern="1200">
          <a:solidFill>
            <a:schemeClr val="accent2"/>
          </a:solidFill>
          <a:latin typeface="+mn-lt"/>
          <a:ea typeface="ＭＳ Ｐゴシック" charset="-128"/>
          <a:cs typeface="+mn-cs"/>
        </a:defRPr>
      </a:lvl4pPr>
      <a:lvl5pPr marL="2057400" indent="-228600" algn="l" rtl="0" eaLnBrk="0" fontAlgn="base" hangingPunct="0">
        <a:lnSpc>
          <a:spcPct val="90000"/>
        </a:lnSpc>
        <a:spcBef>
          <a:spcPts val="2400"/>
        </a:spcBef>
        <a:spcAft>
          <a:spcPct val="0"/>
        </a:spcAft>
        <a:buFont typeface="Arial" panose="020B0604020202020204" pitchFamily="34" charset="0"/>
        <a:buChar char="»"/>
        <a:defRPr sz="2400" b="1" kern="1200">
          <a:solidFill>
            <a:schemeClr val="tx2"/>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8" Type="http://schemas.openxmlformats.org/officeDocument/2006/relationships/hyperlink" Target="https://www.facebook.com/MuseumOfDomesticDesignAndArchitecture" TargetMode="External"/><Relationship Id="rId3" Type="http://schemas.openxmlformats.org/officeDocument/2006/relationships/image" Target="../media/image47.JPG"/><Relationship Id="rId7" Type="http://schemas.openxmlformats.org/officeDocument/2006/relationships/hyperlink" Target="https://twitter.com/@modamuseum" TargetMode="External"/><Relationship Id="rId2" Type="http://schemas.openxmlformats.org/officeDocument/2006/relationships/notesSlide" Target="../notesSlides/notesSlide66.xml"/><Relationship Id="rId1" Type="http://schemas.openxmlformats.org/officeDocument/2006/relationships/slideLayout" Target="../slideLayouts/slideLayout11.xml"/><Relationship Id="rId6" Type="http://schemas.openxmlformats.org/officeDocument/2006/relationships/hyperlink" Target="http://www.moda.mdx.ac.uk" TargetMode="External"/><Relationship Id="rId5" Type="http://schemas.openxmlformats.org/officeDocument/2006/relationships/hyperlink" Target="mailto:s.e.woodward@mdx.ac.uk" TargetMode="External"/><Relationship Id="rId10" Type="http://schemas.openxmlformats.org/officeDocument/2006/relationships/image" Target="../media/image49.png"/><Relationship Id="rId4" Type="http://schemas.openxmlformats.org/officeDocument/2006/relationships/image" Target="../media/image4.jpeg"/><Relationship Id="rId9"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ctrTitle"/>
          </p:nvPr>
        </p:nvSpPr>
        <p:spPr>
          <a:xfrm>
            <a:off x="4625975" y="1556792"/>
            <a:ext cx="4267200" cy="885825"/>
          </a:xfrm>
        </p:spPr>
        <p:txBody>
          <a:bodyPr/>
          <a:lstStyle/>
          <a:p>
            <a:pPr eaLnBrk="1" hangingPunct="1"/>
            <a:r>
              <a:rPr lang="en-GB" dirty="0"/>
              <a:t>Collecting </a:t>
            </a:r>
            <a:r>
              <a:rPr lang="en-GB" dirty="0" err="1"/>
              <a:t>knowledge:Figshare</a:t>
            </a:r>
            <a:r>
              <a:rPr lang="en-GB" dirty="0"/>
              <a:t> </a:t>
            </a:r>
            <a:br>
              <a:rPr lang="en-GB" dirty="0"/>
            </a:br>
            <a:r>
              <a:rPr lang="en-GB" dirty="0"/>
              <a:t>in the museum</a:t>
            </a:r>
            <a:r>
              <a:rPr lang="en-US" altLang="en-US" dirty="0">
                <a:ea typeface="ＭＳ Ｐゴシック" panose="020B0600070205080204" pitchFamily="34" charset="-128"/>
              </a:rPr>
              <a:t/>
            </a:r>
            <a:br>
              <a:rPr lang="en-US" altLang="en-US" dirty="0">
                <a:ea typeface="ＭＳ Ｐゴシック" panose="020B0600070205080204" pitchFamily="34" charset="-128"/>
              </a:rPr>
            </a:br>
            <a:r>
              <a:rPr lang="en-GB" dirty="0"/>
              <a:t/>
            </a:r>
            <a:br>
              <a:rPr lang="en-GB" dirty="0"/>
            </a:br>
            <a:endParaRPr lang="en-US" altLang="en-US" dirty="0">
              <a:ea typeface="ＭＳ Ｐゴシック" panose="020B0600070205080204" pitchFamily="34" charset="-128"/>
            </a:endParaRPr>
          </a:p>
        </p:txBody>
      </p:sp>
      <p:sp>
        <p:nvSpPr>
          <p:cNvPr id="53251" name="Subtitle 2"/>
          <p:cNvSpPr>
            <a:spLocks noGrp="1"/>
          </p:cNvSpPr>
          <p:nvPr>
            <p:ph type="subTitle" idx="1"/>
          </p:nvPr>
        </p:nvSpPr>
        <p:spPr/>
        <p:txBody>
          <a:bodyPr/>
          <a:lstStyle/>
          <a:p>
            <a:pPr eaLnBrk="1" hangingPunct="1"/>
            <a:r>
              <a:rPr lang="en-US" altLang="en-US" dirty="0">
                <a:ea typeface="ＭＳ Ｐゴシック" panose="020B0600070205080204" pitchFamily="34" charset="-128"/>
              </a:rPr>
              <a:t>Sian Woodward, Collections Manager</a:t>
            </a:r>
            <a:br>
              <a:rPr lang="en-US" altLang="en-US" dirty="0">
                <a:ea typeface="ＭＳ Ｐゴシック" panose="020B0600070205080204" pitchFamily="34" charset="-128"/>
              </a:rPr>
            </a:br>
            <a:r>
              <a:rPr lang="en-US" altLang="en-US" dirty="0">
                <a:ea typeface="ＭＳ Ｐゴシック" panose="020B0600070205080204" pitchFamily="34" charset="-128"/>
              </a:rPr>
              <a:t>Museum of Domestic Design &amp; Architecture</a:t>
            </a:r>
          </a:p>
        </p:txBody>
      </p:sp>
      <p:sp>
        <p:nvSpPr>
          <p:cNvPr id="8" name="Diagonal Stripe 7"/>
          <p:cNvSpPr/>
          <p:nvPr/>
        </p:nvSpPr>
        <p:spPr>
          <a:xfrm rot="183905">
            <a:off x="33117" y="-177745"/>
            <a:ext cx="4951119" cy="5430251"/>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24" y="1290638"/>
            <a:ext cx="2901078" cy="81438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10</a:t>
            </a:fld>
            <a:endParaRPr lang="en-US" altLang="en-US" sz="1000">
              <a:solidFill>
                <a:schemeClr val="accent2"/>
              </a:solidFill>
            </a:endParaRPr>
          </a:p>
        </p:txBody>
      </p:sp>
      <p:sp>
        <p:nvSpPr>
          <p:cNvPr id="4" name="TextBox 3"/>
          <p:cNvSpPr txBox="1"/>
          <p:nvPr/>
        </p:nvSpPr>
        <p:spPr>
          <a:xfrm>
            <a:off x="395536" y="5705872"/>
            <a:ext cx="8471213" cy="369332"/>
          </a:xfrm>
          <a:prstGeom prst="rect">
            <a:avLst/>
          </a:prstGeom>
          <a:noFill/>
        </p:spPr>
        <p:txBody>
          <a:bodyPr wrap="square" rtlCol="0">
            <a:spAutoFit/>
          </a:bodyPr>
          <a:lstStyle/>
          <a:p>
            <a:r>
              <a:rPr lang="en-GB" dirty="0">
                <a:solidFill>
                  <a:schemeClr val="bg1"/>
                </a:solidFill>
              </a:rPr>
              <a:t>'Substantial and inexpensive furniture' catalogue for Waring &amp; </a:t>
            </a:r>
            <a:r>
              <a:rPr lang="en-GB" dirty="0" err="1">
                <a:solidFill>
                  <a:schemeClr val="bg1"/>
                </a:solidFill>
              </a:rPr>
              <a:t>Gillow</a:t>
            </a:r>
            <a:r>
              <a:rPr lang="en-GB" dirty="0">
                <a:solidFill>
                  <a:schemeClr val="bg1"/>
                </a:solidFill>
              </a:rPr>
              <a:t>, 1905 - 1915</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55"/>
            <a:ext cx="9144000" cy="6104630"/>
          </a:xfrm>
          <a:prstGeom prst="rect">
            <a:avLst/>
          </a:prstGeom>
        </p:spPr>
      </p:pic>
    </p:spTree>
    <p:extLst>
      <p:ext uri="{BB962C8B-B14F-4D97-AF65-F5344CB8AC3E}">
        <p14:creationId xmlns:p14="http://schemas.microsoft.com/office/powerpoint/2010/main" val="3475223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11</a:t>
            </a:fld>
            <a:endParaRPr lang="en-US" altLang="en-US" sz="1000">
              <a:solidFill>
                <a:schemeClr val="accent2"/>
              </a:solidFill>
            </a:endParaRPr>
          </a:p>
        </p:txBody>
      </p:sp>
      <p:sp>
        <p:nvSpPr>
          <p:cNvPr id="4" name="TextBox 3"/>
          <p:cNvSpPr txBox="1"/>
          <p:nvPr/>
        </p:nvSpPr>
        <p:spPr>
          <a:xfrm>
            <a:off x="722105" y="5541527"/>
            <a:ext cx="8144642" cy="646331"/>
          </a:xfrm>
          <a:prstGeom prst="rect">
            <a:avLst/>
          </a:prstGeom>
          <a:noFill/>
        </p:spPr>
        <p:txBody>
          <a:bodyPr wrap="square" rtlCol="0">
            <a:spAutoFit/>
          </a:bodyPr>
          <a:lstStyle/>
          <a:p>
            <a:pPr algn="ctr"/>
            <a:r>
              <a:rPr lang="en-GB" dirty="0">
                <a:solidFill>
                  <a:schemeClr val="bg1"/>
                </a:solidFill>
              </a:rPr>
              <a:t>Music, Dance and Art Students from Middlesex University get inspired </a:t>
            </a:r>
          </a:p>
          <a:p>
            <a:pPr algn="ctr"/>
            <a:r>
              <a:rPr lang="en-GB" dirty="0">
                <a:solidFill>
                  <a:schemeClr val="bg1"/>
                </a:solidFill>
              </a:rPr>
              <a:t>by music covers from </a:t>
            </a:r>
            <a:r>
              <a:rPr lang="en-GB" dirty="0" err="1">
                <a:solidFill>
                  <a:schemeClr val="bg1"/>
                </a:solidFill>
              </a:rPr>
              <a:t>MoDA’s</a:t>
            </a:r>
            <a:r>
              <a:rPr lang="en-GB" dirty="0">
                <a:solidFill>
                  <a:schemeClr val="bg1"/>
                </a:solidFill>
              </a:rPr>
              <a:t> </a:t>
            </a:r>
            <a:r>
              <a:rPr lang="en-GB" dirty="0" err="1">
                <a:solidFill>
                  <a:schemeClr val="bg1"/>
                </a:solidFill>
              </a:rPr>
              <a:t>Hasler</a:t>
            </a:r>
            <a:r>
              <a:rPr lang="en-GB" dirty="0">
                <a:solidFill>
                  <a:schemeClr val="bg1"/>
                </a:solidFill>
              </a:rPr>
              <a:t> Collection. </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4945"/>
          <a:stretch/>
        </p:blipFill>
        <p:spPr>
          <a:xfrm>
            <a:off x="1446399" y="25590"/>
            <a:ext cx="6369485" cy="5393559"/>
          </a:xfrm>
          <a:prstGeom prst="rect">
            <a:avLst/>
          </a:prstGeom>
        </p:spPr>
      </p:pic>
    </p:spTree>
    <p:extLst>
      <p:ext uri="{BB962C8B-B14F-4D97-AF65-F5344CB8AC3E}">
        <p14:creationId xmlns:p14="http://schemas.microsoft.com/office/powerpoint/2010/main" val="41466530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12</a:t>
            </a:fld>
            <a:endParaRPr lang="en-US" altLang="en-US" sz="1000">
              <a:solidFill>
                <a:schemeClr val="accent2"/>
              </a:solidFill>
            </a:endParaRPr>
          </a:p>
        </p:txBody>
      </p:sp>
      <p:sp>
        <p:nvSpPr>
          <p:cNvPr id="2" name="TextBox 1"/>
          <p:cNvSpPr txBox="1"/>
          <p:nvPr/>
        </p:nvSpPr>
        <p:spPr>
          <a:xfrm>
            <a:off x="611560" y="567828"/>
            <a:ext cx="8276853" cy="5447645"/>
          </a:xfrm>
          <a:prstGeom prst="rect">
            <a:avLst/>
          </a:prstGeom>
          <a:noFill/>
        </p:spPr>
        <p:txBody>
          <a:bodyPr wrap="square" rtlCol="0">
            <a:spAutoFit/>
          </a:bodyPr>
          <a:lstStyle/>
          <a:p>
            <a:r>
              <a:rPr lang="en-GB" sz="3200" dirty="0">
                <a:solidFill>
                  <a:schemeClr val="bg1"/>
                </a:solidFill>
              </a:rPr>
              <a:t>“</a:t>
            </a:r>
            <a:r>
              <a:rPr lang="en-GB" sz="2800" dirty="0">
                <a:solidFill>
                  <a:schemeClr val="bg1"/>
                </a:solidFill>
              </a:rPr>
              <a:t>interesting things happen at the </a:t>
            </a:r>
            <a:r>
              <a:rPr lang="en-GB" sz="4400" b="1" dirty="0">
                <a:solidFill>
                  <a:schemeClr val="bg1"/>
                </a:solidFill>
              </a:rPr>
              <a:t>intersection</a:t>
            </a:r>
            <a:r>
              <a:rPr lang="en-GB" sz="3200" b="1" dirty="0">
                <a:solidFill>
                  <a:schemeClr val="tx2"/>
                </a:solidFill>
              </a:rPr>
              <a:t> </a:t>
            </a:r>
            <a:r>
              <a:rPr lang="en-GB" sz="3000" dirty="0">
                <a:solidFill>
                  <a:schemeClr val="bg1"/>
                </a:solidFill>
              </a:rPr>
              <a:t>of </a:t>
            </a:r>
            <a:r>
              <a:rPr lang="en-GB" sz="3000" u="sng" dirty="0">
                <a:solidFill>
                  <a:schemeClr val="bg1"/>
                </a:solidFill>
              </a:rPr>
              <a:t>collections</a:t>
            </a:r>
            <a:r>
              <a:rPr lang="en-GB" sz="3000" dirty="0">
                <a:solidFill>
                  <a:schemeClr val="bg1"/>
                </a:solidFill>
              </a:rPr>
              <a:t>, </a:t>
            </a:r>
            <a:r>
              <a:rPr lang="en-GB" sz="3000" u="sng" dirty="0">
                <a:solidFill>
                  <a:schemeClr val="bg1"/>
                </a:solidFill>
              </a:rPr>
              <a:t>audiences </a:t>
            </a:r>
            <a:r>
              <a:rPr lang="en-GB" sz="3000" dirty="0">
                <a:solidFill>
                  <a:schemeClr val="bg1"/>
                </a:solidFill>
              </a:rPr>
              <a:t>and </a:t>
            </a:r>
            <a:r>
              <a:rPr lang="en-GB" sz="3000" u="sng" dirty="0">
                <a:solidFill>
                  <a:schemeClr val="bg1"/>
                </a:solidFill>
              </a:rPr>
              <a:t>staff</a:t>
            </a:r>
            <a:r>
              <a:rPr lang="en-GB" sz="3000" dirty="0">
                <a:solidFill>
                  <a:schemeClr val="bg1"/>
                </a:solidFill>
              </a:rPr>
              <a:t>. </a:t>
            </a:r>
          </a:p>
          <a:p>
            <a:endParaRPr lang="en-GB" sz="3200" dirty="0">
              <a:solidFill>
                <a:schemeClr val="bg1"/>
              </a:solidFill>
            </a:endParaRPr>
          </a:p>
          <a:p>
            <a:r>
              <a:rPr lang="en-GB" sz="2800" dirty="0">
                <a:solidFill>
                  <a:schemeClr val="bg1"/>
                </a:solidFill>
              </a:rPr>
              <a:t>Our vision </a:t>
            </a:r>
            <a:r>
              <a:rPr lang="en-GB" sz="2800" dirty="0" smtClean="0">
                <a:solidFill>
                  <a:schemeClr val="bg1"/>
                </a:solidFill>
              </a:rPr>
              <a:t>- provision </a:t>
            </a:r>
            <a:r>
              <a:rPr lang="en-GB" sz="2800" dirty="0">
                <a:solidFill>
                  <a:schemeClr val="bg1"/>
                </a:solidFill>
              </a:rPr>
              <a:t>of dynamic and innovative opportunities for these three things to intersect, enabling </a:t>
            </a:r>
            <a:r>
              <a:rPr lang="en-GB" sz="4400" b="1" dirty="0">
                <a:solidFill>
                  <a:schemeClr val="bg1"/>
                </a:solidFill>
              </a:rPr>
              <a:t>exploration</a:t>
            </a:r>
            <a:r>
              <a:rPr lang="en-GB" sz="3200" dirty="0">
                <a:solidFill>
                  <a:schemeClr val="bg1"/>
                </a:solidFill>
              </a:rPr>
              <a:t>, </a:t>
            </a:r>
            <a:r>
              <a:rPr lang="en-GB" sz="4400" b="1" dirty="0" smtClean="0">
                <a:solidFill>
                  <a:schemeClr val="bg1"/>
                </a:solidFill>
              </a:rPr>
              <a:t>inspiration</a:t>
            </a:r>
            <a:r>
              <a:rPr lang="en-GB" sz="3200" b="1" dirty="0" smtClean="0">
                <a:solidFill>
                  <a:schemeClr val="tx2"/>
                </a:solidFill>
              </a:rPr>
              <a:t> </a:t>
            </a:r>
            <a:r>
              <a:rPr lang="en-GB" sz="3200" dirty="0">
                <a:solidFill>
                  <a:schemeClr val="bg1"/>
                </a:solidFill>
              </a:rPr>
              <a:t>and </a:t>
            </a:r>
            <a:r>
              <a:rPr lang="en-GB" sz="4400" b="1" dirty="0">
                <a:solidFill>
                  <a:schemeClr val="bg1"/>
                </a:solidFill>
              </a:rPr>
              <a:t>critical reflection </a:t>
            </a:r>
            <a:r>
              <a:rPr lang="en-GB" sz="2800" dirty="0" smtClean="0">
                <a:solidFill>
                  <a:schemeClr val="bg1"/>
                </a:solidFill>
              </a:rPr>
              <a:t>around </a:t>
            </a:r>
            <a:r>
              <a:rPr lang="en-GB" sz="2800" dirty="0" err="1">
                <a:solidFill>
                  <a:schemeClr val="bg1"/>
                </a:solidFill>
              </a:rPr>
              <a:t>MoDA’s</a:t>
            </a:r>
            <a:r>
              <a:rPr lang="en-GB" sz="2800" dirty="0">
                <a:solidFill>
                  <a:schemeClr val="bg1"/>
                </a:solidFill>
              </a:rPr>
              <a:t> collections</a:t>
            </a:r>
            <a:r>
              <a:rPr lang="en-GB" sz="2800" dirty="0" smtClean="0">
                <a:solidFill>
                  <a:schemeClr val="bg1"/>
                </a:solidFill>
              </a:rPr>
              <a:t>”</a:t>
            </a:r>
          </a:p>
          <a:p>
            <a:endParaRPr lang="en-GB"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13</a:t>
            </a:fld>
            <a:endParaRPr lang="en-US" altLang="en-US" sz="1000">
              <a:solidFill>
                <a:schemeClr val="accent2"/>
              </a:solidFill>
            </a:endParaRPr>
          </a:p>
        </p:txBody>
      </p:sp>
      <p:sp>
        <p:nvSpPr>
          <p:cNvPr id="4" name="TextBox 3"/>
          <p:cNvSpPr txBox="1"/>
          <p:nvPr/>
        </p:nvSpPr>
        <p:spPr>
          <a:xfrm>
            <a:off x="395534" y="5541527"/>
            <a:ext cx="8471213" cy="646331"/>
          </a:xfrm>
          <a:prstGeom prst="rect">
            <a:avLst/>
          </a:prstGeom>
          <a:noFill/>
        </p:spPr>
        <p:txBody>
          <a:bodyPr wrap="square" rtlCol="0">
            <a:spAutoFit/>
          </a:bodyPr>
          <a:lstStyle/>
          <a:p>
            <a:pPr algn="ctr"/>
            <a:r>
              <a:rPr lang="en-GB" dirty="0">
                <a:solidFill>
                  <a:schemeClr val="bg1"/>
                </a:solidFill>
              </a:rPr>
              <a:t>“I Am A Magazine” Student Project Exhibition </a:t>
            </a:r>
          </a:p>
          <a:p>
            <a:pPr algn="ctr"/>
            <a:r>
              <a:rPr lang="en-GB" dirty="0">
                <a:solidFill>
                  <a:schemeClr val="bg1"/>
                </a:solidFill>
              </a:rPr>
              <a:t>in Middlesex University’s Grove Atrium</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260648"/>
            <a:ext cx="6912768" cy="5184576"/>
          </a:xfrm>
          <a:prstGeom prst="rect">
            <a:avLst/>
          </a:prstGeom>
        </p:spPr>
      </p:pic>
    </p:spTree>
    <p:extLst>
      <p:ext uri="{BB962C8B-B14F-4D97-AF65-F5344CB8AC3E}">
        <p14:creationId xmlns:p14="http://schemas.microsoft.com/office/powerpoint/2010/main" val="28835962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14</a:t>
            </a:fld>
            <a:endParaRPr lang="en-US" altLang="en-US" sz="1000">
              <a:solidFill>
                <a:schemeClr val="accent2"/>
              </a:solidFill>
            </a:endParaRPr>
          </a:p>
        </p:txBody>
      </p:sp>
      <p:sp>
        <p:nvSpPr>
          <p:cNvPr id="4" name="TextBox 3"/>
          <p:cNvSpPr txBox="1"/>
          <p:nvPr/>
        </p:nvSpPr>
        <p:spPr>
          <a:xfrm>
            <a:off x="689448" y="5541527"/>
            <a:ext cx="8177299" cy="369332"/>
          </a:xfrm>
          <a:prstGeom prst="rect">
            <a:avLst/>
          </a:prstGeom>
          <a:noFill/>
        </p:spPr>
        <p:txBody>
          <a:bodyPr wrap="square" rtlCol="0">
            <a:spAutoFit/>
          </a:bodyPr>
          <a:lstStyle/>
          <a:p>
            <a:r>
              <a:rPr lang="en-GB" dirty="0">
                <a:solidFill>
                  <a:schemeClr val="bg1"/>
                </a:solidFill>
              </a:rPr>
              <a:t>Student Snapshots Video Project: The Modern Woman with </a:t>
            </a:r>
            <a:r>
              <a:rPr lang="en-GB" dirty="0" err="1">
                <a:solidFill>
                  <a:schemeClr val="bg1"/>
                </a:solidFill>
              </a:rPr>
              <a:t>Teodora</a:t>
            </a:r>
            <a:r>
              <a:rPr lang="en-GB" dirty="0">
                <a:solidFill>
                  <a:schemeClr val="bg1"/>
                </a:solidFill>
              </a:rPr>
              <a:t> </a:t>
            </a:r>
            <a:r>
              <a:rPr lang="en-GB" dirty="0" err="1">
                <a:solidFill>
                  <a:schemeClr val="bg1"/>
                </a:solidFill>
              </a:rPr>
              <a:t>Mitrovska</a:t>
            </a:r>
            <a:endParaRPr lang="en-GB" dirty="0">
              <a:solidFill>
                <a:schemeClr val="bg1"/>
              </a:solidFill>
            </a:endParaRPr>
          </a:p>
        </p:txBody>
      </p:sp>
      <p:pic>
        <p:nvPicPr>
          <p:cNvPr id="3" name="Picture 2"/>
          <p:cNvPicPr>
            <a:picLocks noChangeAspect="1"/>
          </p:cNvPicPr>
          <p:nvPr/>
        </p:nvPicPr>
        <p:blipFill>
          <a:blip r:embed="rId3"/>
          <a:stretch>
            <a:fillRect/>
          </a:stretch>
        </p:blipFill>
        <p:spPr>
          <a:xfrm>
            <a:off x="995824" y="818440"/>
            <a:ext cx="7392600" cy="4167897"/>
          </a:xfrm>
          <a:prstGeom prst="rect">
            <a:avLst/>
          </a:prstGeom>
        </p:spPr>
      </p:pic>
    </p:spTree>
    <p:extLst>
      <p:ext uri="{BB962C8B-B14F-4D97-AF65-F5344CB8AC3E}">
        <p14:creationId xmlns:p14="http://schemas.microsoft.com/office/powerpoint/2010/main" val="33961824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15</a:t>
            </a:fld>
            <a:endParaRPr lang="en-US" altLang="en-US" sz="1000">
              <a:solidFill>
                <a:schemeClr val="accent2"/>
              </a:solidFill>
            </a:endParaRPr>
          </a:p>
        </p:txBody>
      </p:sp>
      <p:sp>
        <p:nvSpPr>
          <p:cNvPr id="4" name="Rectangle 3"/>
          <p:cNvSpPr/>
          <p:nvPr/>
        </p:nvSpPr>
        <p:spPr>
          <a:xfrm>
            <a:off x="-22561" y="-1"/>
            <a:ext cx="9144000" cy="644683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p:cNvSpPr txBox="1"/>
          <p:nvPr/>
        </p:nvSpPr>
        <p:spPr>
          <a:xfrm>
            <a:off x="2771800" y="2838698"/>
            <a:ext cx="4841804" cy="769441"/>
          </a:xfrm>
          <a:prstGeom prst="rect">
            <a:avLst/>
          </a:prstGeom>
          <a:noFill/>
        </p:spPr>
        <p:txBody>
          <a:bodyPr wrap="square" rtlCol="0">
            <a:spAutoFit/>
          </a:bodyPr>
          <a:lstStyle/>
          <a:p>
            <a:pPr algn="ctr"/>
            <a:r>
              <a:rPr lang="en-GB" sz="4400" dirty="0" err="1">
                <a:solidFill>
                  <a:schemeClr val="accent1"/>
                </a:solidFill>
              </a:rPr>
              <a:t>Figshare</a:t>
            </a:r>
            <a:endParaRPr lang="en-GB" sz="4400" dirty="0">
              <a:solidFill>
                <a:schemeClr val="accent1"/>
              </a:solidFill>
            </a:endParaRPr>
          </a:p>
        </p:txBody>
      </p:sp>
      <p:sp>
        <p:nvSpPr>
          <p:cNvPr id="8" name="TextBox 7"/>
          <p:cNvSpPr txBox="1"/>
          <p:nvPr/>
        </p:nvSpPr>
        <p:spPr>
          <a:xfrm>
            <a:off x="-22561" y="-3011"/>
            <a:ext cx="1728192" cy="6247864"/>
          </a:xfrm>
          <a:prstGeom prst="rect">
            <a:avLst/>
          </a:prstGeom>
          <a:noFill/>
        </p:spPr>
        <p:txBody>
          <a:bodyPr wrap="square" rtlCol="0">
            <a:spAutoFit/>
          </a:bodyPr>
          <a:lstStyle/>
          <a:p>
            <a:r>
              <a:rPr lang="en-GB" sz="40000" i="1" dirty="0">
                <a:solidFill>
                  <a:schemeClr val="tx1">
                    <a:alpha val="19000"/>
                  </a:schemeClr>
                </a:solidFill>
              </a:rPr>
              <a:t>2</a:t>
            </a:r>
          </a:p>
        </p:txBody>
      </p:sp>
    </p:spTree>
    <p:extLst>
      <p:ext uri="{BB962C8B-B14F-4D97-AF65-F5344CB8AC3E}">
        <p14:creationId xmlns:p14="http://schemas.microsoft.com/office/powerpoint/2010/main" val="11651852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16</a:t>
            </a:fld>
            <a:endParaRPr lang="en-US" altLang="en-US" sz="1000">
              <a:solidFill>
                <a:schemeClr val="accent2"/>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148" y="-351011"/>
            <a:ext cx="7791800" cy="6309320"/>
          </a:xfrm>
          <a:prstGeom prst="rect">
            <a:avLst/>
          </a:prstGeom>
        </p:spPr>
      </p:pic>
      <p:sp>
        <p:nvSpPr>
          <p:cNvPr id="6" name="TextBox 5"/>
          <p:cNvSpPr txBox="1"/>
          <p:nvPr/>
        </p:nvSpPr>
        <p:spPr>
          <a:xfrm>
            <a:off x="1528217" y="5958309"/>
            <a:ext cx="7593262" cy="338554"/>
          </a:xfrm>
          <a:prstGeom prst="rect">
            <a:avLst/>
          </a:prstGeom>
          <a:noFill/>
        </p:spPr>
        <p:txBody>
          <a:bodyPr wrap="square" rtlCol="0">
            <a:spAutoFit/>
          </a:bodyPr>
          <a:lstStyle/>
          <a:p>
            <a:r>
              <a:rPr lang="en-GB" sz="1600" dirty="0">
                <a:solidFill>
                  <a:schemeClr val="bg1"/>
                </a:solidFill>
              </a:rPr>
              <a:t>Illustrations by </a:t>
            </a:r>
            <a:r>
              <a:rPr lang="en-GB" sz="1600" dirty="0" err="1">
                <a:solidFill>
                  <a:schemeClr val="bg1"/>
                </a:solidFill>
              </a:rPr>
              <a:t>Jørgen</a:t>
            </a:r>
            <a:r>
              <a:rPr lang="en-GB" sz="1600" dirty="0">
                <a:solidFill>
                  <a:schemeClr val="bg1"/>
                </a:solidFill>
              </a:rPr>
              <a:t> Stamp digitalbevaring.dk CC BY 2.5 Denmark</a:t>
            </a:r>
          </a:p>
        </p:txBody>
      </p:sp>
    </p:spTree>
    <p:extLst>
      <p:ext uri="{BB962C8B-B14F-4D97-AF65-F5344CB8AC3E}">
        <p14:creationId xmlns:p14="http://schemas.microsoft.com/office/powerpoint/2010/main" val="26757100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9451" y="692696"/>
            <a:ext cx="8208962" cy="4501058"/>
          </a:xfrm>
        </p:spPr>
      </p:pic>
      <p:sp>
        <p:nvSpPr>
          <p:cNvPr id="4" name="Footer Placeholder 3"/>
          <p:cNvSpPr>
            <a:spLocks noGrp="1"/>
          </p:cNvSpPr>
          <p:nvPr>
            <p:ph type="ftr" sz="quarter" idx="10"/>
          </p:nvPr>
        </p:nvSpPr>
        <p:spPr/>
        <p:txBody>
          <a:bodyPr/>
          <a:lstStyle/>
          <a:p>
            <a:pPr>
              <a:defRPr/>
            </a:pPr>
            <a:r>
              <a:rPr lang="en-US"/>
              <a:t>Presentation title</a:t>
            </a:r>
          </a:p>
        </p:txBody>
      </p:sp>
      <p:sp>
        <p:nvSpPr>
          <p:cNvPr id="5" name="Slide Number Placeholder 4"/>
          <p:cNvSpPr>
            <a:spLocks noGrp="1"/>
          </p:cNvSpPr>
          <p:nvPr>
            <p:ph type="sldNum" sz="quarter" idx="11"/>
          </p:nvPr>
        </p:nvSpPr>
        <p:spPr/>
        <p:txBody>
          <a:bodyPr/>
          <a:lstStyle/>
          <a:p>
            <a:r>
              <a:rPr lang="en-US" altLang="en-US"/>
              <a:t>|</a:t>
            </a:r>
            <a:r>
              <a:rPr lang="en-US" altLang="en-US">
                <a:solidFill>
                  <a:schemeClr val="bg1"/>
                </a:solidFill>
              </a:rPr>
              <a:t>  </a:t>
            </a:r>
            <a:fld id="{663469E7-3A33-4C4E-B670-305569DDE32F}" type="slidenum">
              <a:rPr lang="en-US" altLang="en-US" smtClean="0">
                <a:solidFill>
                  <a:schemeClr val="accent2"/>
                </a:solidFill>
              </a:rPr>
              <a:pPr/>
              <a:t>17</a:t>
            </a:fld>
            <a:endParaRPr lang="en-US" altLang="en-US">
              <a:solidFill>
                <a:schemeClr val="accent2"/>
              </a:solidFill>
            </a:endParaRPr>
          </a:p>
        </p:txBody>
      </p:sp>
      <p:sp>
        <p:nvSpPr>
          <p:cNvPr id="7" name="TextBox 6"/>
          <p:cNvSpPr txBox="1"/>
          <p:nvPr/>
        </p:nvSpPr>
        <p:spPr>
          <a:xfrm>
            <a:off x="1403648" y="5805264"/>
            <a:ext cx="7593262" cy="338554"/>
          </a:xfrm>
          <a:prstGeom prst="rect">
            <a:avLst/>
          </a:prstGeom>
          <a:noFill/>
        </p:spPr>
        <p:txBody>
          <a:bodyPr wrap="square" rtlCol="0">
            <a:spAutoFit/>
          </a:bodyPr>
          <a:lstStyle/>
          <a:p>
            <a:r>
              <a:rPr lang="en-GB" sz="1600" dirty="0">
                <a:solidFill>
                  <a:schemeClr val="bg1"/>
                </a:solidFill>
              </a:rPr>
              <a:t>Illustrations by </a:t>
            </a:r>
            <a:r>
              <a:rPr lang="en-GB" sz="1600" dirty="0" err="1">
                <a:solidFill>
                  <a:schemeClr val="bg1"/>
                </a:solidFill>
              </a:rPr>
              <a:t>Jørgen</a:t>
            </a:r>
            <a:r>
              <a:rPr lang="en-GB" sz="1600" dirty="0">
                <a:solidFill>
                  <a:schemeClr val="bg1"/>
                </a:solidFill>
              </a:rPr>
              <a:t> Stamp digitalbevaring.dk CC BY 2.5 Denmark</a:t>
            </a:r>
          </a:p>
        </p:txBody>
      </p:sp>
    </p:spTree>
    <p:extLst>
      <p:ext uri="{BB962C8B-B14F-4D97-AF65-F5344CB8AC3E}">
        <p14:creationId xmlns:p14="http://schemas.microsoft.com/office/powerpoint/2010/main" val="21196672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18</a:t>
            </a:fld>
            <a:endParaRPr lang="en-US" altLang="en-US" sz="1000">
              <a:solidFill>
                <a:schemeClr val="accent2"/>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764704"/>
            <a:ext cx="7673840" cy="4464496"/>
          </a:xfrm>
          <a:prstGeom prst="rect">
            <a:avLst/>
          </a:prstGeom>
        </p:spPr>
      </p:pic>
    </p:spTree>
    <p:extLst>
      <p:ext uri="{BB962C8B-B14F-4D97-AF65-F5344CB8AC3E}">
        <p14:creationId xmlns:p14="http://schemas.microsoft.com/office/powerpoint/2010/main" val="39670204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2011" y="1988840"/>
            <a:ext cx="8208962" cy="2536569"/>
          </a:xfrm>
          <a:solidFill>
            <a:schemeClr val="bg1"/>
          </a:solidFill>
        </p:spPr>
      </p:pic>
      <p:sp>
        <p:nvSpPr>
          <p:cNvPr id="4" name="Footer Placeholder 3"/>
          <p:cNvSpPr>
            <a:spLocks noGrp="1"/>
          </p:cNvSpPr>
          <p:nvPr>
            <p:ph type="ftr" sz="quarter" idx="10"/>
          </p:nvPr>
        </p:nvSpPr>
        <p:spPr/>
        <p:txBody>
          <a:bodyPr/>
          <a:lstStyle/>
          <a:p>
            <a:pPr>
              <a:defRPr/>
            </a:pPr>
            <a:r>
              <a:rPr lang="en-US"/>
              <a:t>Presentation title</a:t>
            </a:r>
          </a:p>
        </p:txBody>
      </p:sp>
      <p:sp>
        <p:nvSpPr>
          <p:cNvPr id="5" name="Slide Number Placeholder 4"/>
          <p:cNvSpPr>
            <a:spLocks noGrp="1"/>
          </p:cNvSpPr>
          <p:nvPr>
            <p:ph type="sldNum" sz="quarter" idx="11"/>
          </p:nvPr>
        </p:nvSpPr>
        <p:spPr/>
        <p:txBody>
          <a:bodyPr/>
          <a:lstStyle/>
          <a:p>
            <a:r>
              <a:rPr lang="en-US" altLang="en-US"/>
              <a:t>|</a:t>
            </a:r>
            <a:r>
              <a:rPr lang="en-US" altLang="en-US">
                <a:solidFill>
                  <a:schemeClr val="bg1"/>
                </a:solidFill>
              </a:rPr>
              <a:t>  </a:t>
            </a:r>
            <a:fld id="{663469E7-3A33-4C4E-B670-305569DDE32F}" type="slidenum">
              <a:rPr lang="en-US" altLang="en-US" smtClean="0">
                <a:solidFill>
                  <a:schemeClr val="accent2"/>
                </a:solidFill>
              </a:rPr>
              <a:pPr/>
              <a:t>19</a:t>
            </a:fld>
            <a:endParaRPr lang="en-US" altLang="en-US">
              <a:solidFill>
                <a:schemeClr val="accent2"/>
              </a:solidFill>
            </a:endParaRPr>
          </a:p>
        </p:txBody>
      </p:sp>
    </p:spTree>
    <p:extLst>
      <p:ext uri="{BB962C8B-B14F-4D97-AF65-F5344CB8AC3E}">
        <p14:creationId xmlns:p14="http://schemas.microsoft.com/office/powerpoint/2010/main" val="2565341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2</a:t>
            </a:fld>
            <a:endParaRPr lang="en-US" altLang="en-US" sz="1000">
              <a:solidFill>
                <a:schemeClr val="accent2"/>
              </a:solidFill>
            </a:endParaRPr>
          </a:p>
        </p:txBody>
      </p:sp>
      <p:sp>
        <p:nvSpPr>
          <p:cNvPr id="7" name="TextBox 6"/>
          <p:cNvSpPr txBox="1"/>
          <p:nvPr/>
        </p:nvSpPr>
        <p:spPr>
          <a:xfrm>
            <a:off x="-234098" y="198974"/>
            <a:ext cx="835351" cy="6247864"/>
          </a:xfrm>
          <a:prstGeom prst="rect">
            <a:avLst/>
          </a:prstGeom>
          <a:noFill/>
        </p:spPr>
        <p:txBody>
          <a:bodyPr wrap="square" rtlCol="0" anchor="t">
            <a:spAutoFit/>
          </a:bodyPr>
          <a:lstStyle/>
          <a:p>
            <a:endParaRPr lang="en-GB" sz="40000" i="1" dirty="0">
              <a:solidFill>
                <a:schemeClr val="bg1">
                  <a:alpha val="11000"/>
                </a:schemeClr>
              </a:solidFill>
              <a:cs typeface="Arial"/>
            </a:endParaRPr>
          </a:p>
        </p:txBody>
      </p:sp>
      <p:sp>
        <p:nvSpPr>
          <p:cNvPr id="2" name="TextBox 1">
            <a:extLst>
              <a:ext uri="{FF2B5EF4-FFF2-40B4-BE49-F238E27FC236}">
                <a16:creationId xmlns:a16="http://schemas.microsoft.com/office/drawing/2014/main" id="{13333C94-2ADC-4344-B1C4-D18B9AB647D2}"/>
              </a:ext>
            </a:extLst>
          </p:cNvPr>
          <p:cNvSpPr txBox="1"/>
          <p:nvPr/>
        </p:nvSpPr>
        <p:spPr>
          <a:xfrm>
            <a:off x="322342" y="2024507"/>
            <a:ext cx="8597990" cy="258532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dirty="0">
                <a:solidFill>
                  <a:schemeClr val="bg1"/>
                </a:solidFill>
              </a:rPr>
              <a:t>What do you </a:t>
            </a:r>
            <a:r>
              <a:rPr lang="en-US" sz="5400" dirty="0">
                <a:solidFill>
                  <a:schemeClr val="bg1"/>
                </a:solidFill>
                <a:cs typeface="Arial"/>
              </a:rPr>
              <a:t>think about</a:t>
            </a:r>
            <a:endParaRPr lang="en-US" dirty="0">
              <a:solidFill>
                <a:schemeClr val="bg1"/>
              </a:solidFill>
            </a:endParaRPr>
          </a:p>
          <a:p>
            <a:pPr algn="ctr"/>
            <a:r>
              <a:rPr lang="en-US" sz="5400" dirty="0">
                <a:solidFill>
                  <a:schemeClr val="bg1"/>
                </a:solidFill>
                <a:cs typeface="Arial"/>
              </a:rPr>
              <a:t>when you think about museums?</a:t>
            </a:r>
            <a:endParaRPr lang="en-US">
              <a:solidFill>
                <a:schemeClr val="bg1"/>
              </a:solidFill>
            </a:endParaRPr>
          </a:p>
        </p:txBody>
      </p:sp>
    </p:spTree>
    <p:extLst>
      <p:ext uri="{BB962C8B-B14F-4D97-AF65-F5344CB8AC3E}">
        <p14:creationId xmlns:p14="http://schemas.microsoft.com/office/powerpoint/2010/main" val="2450417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20</a:t>
            </a:fld>
            <a:endParaRPr lang="en-US" altLang="en-US">
              <a:solidFill>
                <a:schemeClr val="accent2"/>
              </a:solidFill>
            </a:endParaRPr>
          </a:p>
        </p:txBody>
      </p:sp>
      <p:pic>
        <p:nvPicPr>
          <p:cNvPr id="3" name="Picture 2"/>
          <p:cNvPicPr>
            <a:picLocks noChangeAspect="1"/>
          </p:cNvPicPr>
          <p:nvPr/>
        </p:nvPicPr>
        <p:blipFill rotWithShape="1">
          <a:blip r:embed="rId3"/>
          <a:srcRect l="12683" r="10109"/>
          <a:stretch/>
        </p:blipFill>
        <p:spPr>
          <a:xfrm>
            <a:off x="1331640" y="0"/>
            <a:ext cx="6561447" cy="6393738"/>
          </a:xfrm>
          <a:prstGeom prst="rect">
            <a:avLst/>
          </a:prstGeom>
        </p:spPr>
      </p:pic>
    </p:spTree>
    <p:extLst>
      <p:ext uri="{BB962C8B-B14F-4D97-AF65-F5344CB8AC3E}">
        <p14:creationId xmlns:p14="http://schemas.microsoft.com/office/powerpoint/2010/main" val="26206752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21</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971600" y="260648"/>
            <a:ext cx="7417304" cy="5897661"/>
          </a:xfrm>
          <a:prstGeom prst="rect">
            <a:avLst/>
          </a:prstGeom>
        </p:spPr>
      </p:pic>
    </p:spTree>
    <p:extLst>
      <p:ext uri="{BB962C8B-B14F-4D97-AF65-F5344CB8AC3E}">
        <p14:creationId xmlns:p14="http://schemas.microsoft.com/office/powerpoint/2010/main" val="127730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22</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971600" y="260648"/>
            <a:ext cx="7417304" cy="5897661"/>
          </a:xfrm>
          <a:prstGeom prst="rect">
            <a:avLst/>
          </a:prstGeom>
        </p:spPr>
      </p:pic>
      <p:sp>
        <p:nvSpPr>
          <p:cNvPr id="3" name="Oval 2"/>
          <p:cNvSpPr/>
          <p:nvPr/>
        </p:nvSpPr>
        <p:spPr>
          <a:xfrm>
            <a:off x="4355976" y="4869160"/>
            <a:ext cx="1872208" cy="144016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068569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23</a:t>
            </a:fld>
            <a:endParaRPr lang="en-US" altLang="en-US" sz="1000">
              <a:solidFill>
                <a:schemeClr val="accent2"/>
              </a:solidFill>
            </a:endParaRPr>
          </a:p>
        </p:txBody>
      </p:sp>
      <p:sp>
        <p:nvSpPr>
          <p:cNvPr id="4" name="TextBox 3"/>
          <p:cNvSpPr txBox="1"/>
          <p:nvPr/>
        </p:nvSpPr>
        <p:spPr>
          <a:xfrm>
            <a:off x="417200" y="5617741"/>
            <a:ext cx="8471213" cy="369332"/>
          </a:xfrm>
          <a:prstGeom prst="rect">
            <a:avLst/>
          </a:prstGeom>
          <a:noFill/>
        </p:spPr>
        <p:txBody>
          <a:bodyPr wrap="square" rtlCol="0">
            <a:spAutoFit/>
          </a:bodyPr>
          <a:lstStyle/>
          <a:p>
            <a:pPr algn="ctr"/>
            <a:r>
              <a:rPr lang="en-GB" dirty="0">
                <a:solidFill>
                  <a:schemeClr val="bg1"/>
                </a:solidFill>
              </a:rPr>
              <a:t>"</a:t>
            </a:r>
            <a:r>
              <a:rPr lang="en-GB" dirty="0" err="1">
                <a:solidFill>
                  <a:schemeClr val="bg1"/>
                </a:solidFill>
              </a:rPr>
              <a:t>Araiso</a:t>
            </a:r>
            <a:r>
              <a:rPr lang="en-GB" dirty="0">
                <a:solidFill>
                  <a:schemeClr val="bg1"/>
                </a:solidFill>
              </a:rPr>
              <a:t>" (water climbing) [by Carp] pattern </a:t>
            </a:r>
            <a:r>
              <a:rPr lang="en-GB" dirty="0" err="1">
                <a:solidFill>
                  <a:schemeClr val="bg1"/>
                </a:solidFill>
              </a:rPr>
              <a:t>katagami</a:t>
            </a:r>
            <a:r>
              <a:rPr lang="en-GB" dirty="0">
                <a:solidFill>
                  <a:schemeClr val="bg1"/>
                </a:solidFill>
              </a:rPr>
              <a:t> stencil, 1800 - 1880.</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279" y="562539"/>
            <a:ext cx="8203044" cy="4825320"/>
          </a:xfrm>
          <a:prstGeom prst="rect">
            <a:avLst/>
          </a:prstGeom>
        </p:spPr>
      </p:pic>
    </p:spTree>
    <p:extLst>
      <p:ext uri="{BB962C8B-B14F-4D97-AF65-F5344CB8AC3E}">
        <p14:creationId xmlns:p14="http://schemas.microsoft.com/office/powerpoint/2010/main" val="23303840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24</a:t>
            </a:fld>
            <a:endParaRPr lang="en-US" altLang="en-US">
              <a:solidFill>
                <a:schemeClr val="accent2"/>
              </a:solidFill>
            </a:endParaRPr>
          </a:p>
        </p:txBody>
      </p:sp>
      <p:pic>
        <p:nvPicPr>
          <p:cNvPr id="3" name="Picture 2"/>
          <p:cNvPicPr>
            <a:picLocks noChangeAspect="1"/>
          </p:cNvPicPr>
          <p:nvPr/>
        </p:nvPicPr>
        <p:blipFill>
          <a:blip r:embed="rId3"/>
          <a:stretch>
            <a:fillRect/>
          </a:stretch>
        </p:blipFill>
        <p:spPr>
          <a:xfrm>
            <a:off x="1979712" y="165123"/>
            <a:ext cx="5653955" cy="5842671"/>
          </a:xfrm>
          <a:prstGeom prst="rect">
            <a:avLst/>
          </a:prstGeom>
        </p:spPr>
      </p:pic>
      <p:sp>
        <p:nvSpPr>
          <p:cNvPr id="2" name="Rectangle 1"/>
          <p:cNvSpPr/>
          <p:nvPr/>
        </p:nvSpPr>
        <p:spPr>
          <a:xfrm>
            <a:off x="-26009" y="6058039"/>
            <a:ext cx="9036496" cy="338554"/>
          </a:xfrm>
          <a:prstGeom prst="rect">
            <a:avLst/>
          </a:prstGeom>
        </p:spPr>
        <p:txBody>
          <a:bodyPr wrap="square">
            <a:spAutoFit/>
          </a:bodyPr>
          <a:lstStyle/>
          <a:p>
            <a:pPr algn="ctr"/>
            <a:r>
              <a:rPr lang="en-GB" sz="1600" dirty="0">
                <a:solidFill>
                  <a:schemeClr val="bg1"/>
                </a:solidFill>
              </a:rPr>
              <a:t>https://figshare.com/projects/Katagami_in_practice_Japanese_stencils_in_the_art_school/24037</a:t>
            </a:r>
            <a:endParaRPr lang="en-GB" sz="1600" dirty="0">
              <a:solidFill>
                <a:schemeClr val="bg1"/>
              </a:solidFill>
            </a:endParaRPr>
          </a:p>
        </p:txBody>
      </p:sp>
    </p:spTree>
    <p:extLst>
      <p:ext uri="{BB962C8B-B14F-4D97-AF65-F5344CB8AC3E}">
        <p14:creationId xmlns:p14="http://schemas.microsoft.com/office/powerpoint/2010/main" val="18124791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smtClean="0"/>
              <a:t>Presentation title</a:t>
            </a:r>
            <a:endParaRPr lang="en-US"/>
          </a:p>
        </p:txBody>
      </p:sp>
      <p:sp>
        <p:nvSpPr>
          <p:cNvPr id="6" name="Slide Number Placeholder 5"/>
          <p:cNvSpPr>
            <a:spLocks noGrp="1"/>
          </p:cNvSpPr>
          <p:nvPr>
            <p:ph type="sldNum" sz="quarter" idx="13"/>
          </p:nvPr>
        </p:nvSpPr>
        <p:spPr/>
        <p:txBody>
          <a:bodyPr/>
          <a:lstStyle/>
          <a:p>
            <a:r>
              <a:rPr lang="en-US" altLang="en-US" smtClean="0"/>
              <a:t>|</a:t>
            </a:r>
            <a:r>
              <a:rPr lang="en-US" altLang="en-US" smtClean="0">
                <a:solidFill>
                  <a:schemeClr val="bg1"/>
                </a:solidFill>
              </a:rPr>
              <a:t>  </a:t>
            </a:r>
            <a:fld id="{E173DDC1-88D1-43AA-A47E-267DA75D863E}" type="slidenum">
              <a:rPr lang="en-US" altLang="en-US" smtClean="0">
                <a:solidFill>
                  <a:schemeClr val="accent2"/>
                </a:solidFill>
              </a:rPr>
              <a:pPr/>
              <a:t>25</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814192" y="476672"/>
            <a:ext cx="7752416" cy="5552098"/>
          </a:xfrm>
          <a:prstGeom prst="rect">
            <a:avLst/>
          </a:prstGeom>
        </p:spPr>
      </p:pic>
    </p:spTree>
    <p:extLst>
      <p:ext uri="{BB962C8B-B14F-4D97-AF65-F5344CB8AC3E}">
        <p14:creationId xmlns:p14="http://schemas.microsoft.com/office/powerpoint/2010/main" val="27431333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26</a:t>
            </a:fld>
            <a:endParaRPr lang="en-US" altLang="en-US" sz="1000">
              <a:solidFill>
                <a:schemeClr val="accent2"/>
              </a:solidFill>
            </a:endParaRPr>
          </a:p>
        </p:txBody>
      </p:sp>
      <p:sp>
        <p:nvSpPr>
          <p:cNvPr id="10" name="Rectangle 9"/>
          <p:cNvSpPr/>
          <p:nvPr/>
        </p:nvSpPr>
        <p:spPr>
          <a:xfrm>
            <a:off x="0" y="1"/>
            <a:ext cx="9144000" cy="644683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2987824" y="2838698"/>
            <a:ext cx="4562572" cy="769441"/>
          </a:xfrm>
          <a:prstGeom prst="rect">
            <a:avLst/>
          </a:prstGeom>
          <a:noFill/>
        </p:spPr>
        <p:txBody>
          <a:bodyPr wrap="square" rtlCol="0">
            <a:spAutoFit/>
          </a:bodyPr>
          <a:lstStyle/>
          <a:p>
            <a:pPr algn="ctr"/>
            <a:r>
              <a:rPr lang="en-GB" sz="4400" dirty="0">
                <a:solidFill>
                  <a:schemeClr val="accent1"/>
                </a:solidFill>
              </a:rPr>
              <a:t>The experience</a:t>
            </a:r>
          </a:p>
        </p:txBody>
      </p:sp>
      <p:sp>
        <p:nvSpPr>
          <p:cNvPr id="12" name="TextBox 11"/>
          <p:cNvSpPr txBox="1"/>
          <p:nvPr/>
        </p:nvSpPr>
        <p:spPr>
          <a:xfrm>
            <a:off x="-15823" y="99487"/>
            <a:ext cx="1765810" cy="6247864"/>
          </a:xfrm>
          <a:prstGeom prst="rect">
            <a:avLst/>
          </a:prstGeom>
          <a:noFill/>
        </p:spPr>
        <p:txBody>
          <a:bodyPr wrap="square" rtlCol="0">
            <a:spAutoFit/>
          </a:bodyPr>
          <a:lstStyle/>
          <a:p>
            <a:r>
              <a:rPr lang="en-GB" sz="40000" i="1" dirty="0">
                <a:solidFill>
                  <a:schemeClr val="tx1">
                    <a:alpha val="28000"/>
                  </a:schemeClr>
                </a:solidFill>
              </a:rPr>
              <a:t>3</a:t>
            </a:r>
          </a:p>
        </p:txBody>
      </p:sp>
    </p:spTree>
    <p:extLst>
      <p:ext uri="{BB962C8B-B14F-4D97-AF65-F5344CB8AC3E}">
        <p14:creationId xmlns:p14="http://schemas.microsoft.com/office/powerpoint/2010/main" val="2245505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27</a:t>
            </a:fld>
            <a:endParaRPr lang="en-US" altLang="en-US" sz="1000">
              <a:solidFill>
                <a:schemeClr val="accent2"/>
              </a:solidFill>
            </a:endParaRPr>
          </a:p>
        </p:txBody>
      </p:sp>
      <p:sp>
        <p:nvSpPr>
          <p:cNvPr id="4" name="Rectangle 3"/>
          <p:cNvSpPr/>
          <p:nvPr/>
        </p:nvSpPr>
        <p:spPr>
          <a:xfrm>
            <a:off x="0" y="-99392"/>
            <a:ext cx="470000" cy="707886"/>
          </a:xfrm>
          <a:prstGeom prst="rect">
            <a:avLst/>
          </a:prstGeom>
        </p:spPr>
        <p:txBody>
          <a:bodyPr wrap="none">
            <a:spAutoFit/>
          </a:bodyPr>
          <a:lstStyle/>
          <a:p>
            <a:r>
              <a:rPr lang="en-GB" sz="4000" i="1" dirty="0">
                <a:solidFill>
                  <a:schemeClr val="tx1">
                    <a:alpha val="38000"/>
                  </a:schemeClr>
                </a:solidFill>
              </a:rPr>
              <a:t>3</a:t>
            </a:r>
          </a:p>
        </p:txBody>
      </p:sp>
      <p:sp>
        <p:nvSpPr>
          <p:cNvPr id="6" name="TextBox 5"/>
          <p:cNvSpPr txBox="1"/>
          <p:nvPr/>
        </p:nvSpPr>
        <p:spPr>
          <a:xfrm>
            <a:off x="1331640" y="2852936"/>
            <a:ext cx="6840760" cy="830997"/>
          </a:xfrm>
          <a:prstGeom prst="rect">
            <a:avLst/>
          </a:prstGeom>
          <a:noFill/>
        </p:spPr>
        <p:txBody>
          <a:bodyPr wrap="square" rtlCol="0">
            <a:spAutoFit/>
          </a:bodyPr>
          <a:lstStyle/>
          <a:p>
            <a:pPr algn="ctr"/>
            <a:r>
              <a:rPr lang="en-GB" sz="4800" dirty="0">
                <a:solidFill>
                  <a:schemeClr val="bg1"/>
                </a:solidFill>
              </a:rPr>
              <a:t>How easy was it to use?</a:t>
            </a:r>
          </a:p>
        </p:txBody>
      </p:sp>
    </p:spTree>
    <p:extLst>
      <p:ext uri="{BB962C8B-B14F-4D97-AF65-F5344CB8AC3E}">
        <p14:creationId xmlns:p14="http://schemas.microsoft.com/office/powerpoint/2010/main" val="25041091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Presentation title</a:t>
            </a:r>
          </a:p>
        </p:txBody>
      </p:sp>
      <p:sp>
        <p:nvSpPr>
          <p:cNvPr id="5" name="Slide Number Placeholder 4"/>
          <p:cNvSpPr>
            <a:spLocks noGrp="1"/>
          </p:cNvSpPr>
          <p:nvPr>
            <p:ph type="sldNum" sz="quarter" idx="11"/>
          </p:nvPr>
        </p:nvSpPr>
        <p:spPr/>
        <p:txBody>
          <a:bodyPr/>
          <a:lstStyle/>
          <a:p>
            <a:r>
              <a:rPr lang="en-US" altLang="en-US"/>
              <a:t>|</a:t>
            </a:r>
            <a:r>
              <a:rPr lang="en-US" altLang="en-US">
                <a:solidFill>
                  <a:schemeClr val="bg1"/>
                </a:solidFill>
              </a:rPr>
              <a:t>  </a:t>
            </a:r>
            <a:fld id="{663469E7-3A33-4C4E-B670-305569DDE32F}" type="slidenum">
              <a:rPr lang="en-US" altLang="en-US" smtClean="0">
                <a:solidFill>
                  <a:schemeClr val="accent2"/>
                </a:solidFill>
              </a:rPr>
              <a:pPr/>
              <a:t>28</a:t>
            </a:fld>
            <a:endParaRPr lang="en-US" altLang="en-US">
              <a:solidFill>
                <a:schemeClr val="accent2"/>
              </a:solidFill>
            </a:endParaRPr>
          </a:p>
        </p:txBody>
      </p:sp>
      <p:pic>
        <p:nvPicPr>
          <p:cNvPr id="3" name="Picture 2"/>
          <p:cNvPicPr>
            <a:picLocks noChangeAspect="1"/>
          </p:cNvPicPr>
          <p:nvPr/>
        </p:nvPicPr>
        <p:blipFill>
          <a:blip r:embed="rId3"/>
          <a:stretch>
            <a:fillRect/>
          </a:stretch>
        </p:blipFill>
        <p:spPr>
          <a:xfrm>
            <a:off x="352667" y="1196752"/>
            <a:ext cx="8273307" cy="4298801"/>
          </a:xfrm>
          <a:prstGeom prst="rect">
            <a:avLst/>
          </a:prstGeom>
        </p:spPr>
      </p:pic>
    </p:spTree>
    <p:extLst>
      <p:ext uri="{BB962C8B-B14F-4D97-AF65-F5344CB8AC3E}">
        <p14:creationId xmlns:p14="http://schemas.microsoft.com/office/powerpoint/2010/main" val="23959470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29</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119719" y="404664"/>
            <a:ext cx="6666438" cy="5529823"/>
          </a:xfrm>
          <a:prstGeom prst="rect">
            <a:avLst/>
          </a:prstGeom>
        </p:spPr>
      </p:pic>
    </p:spTree>
    <p:extLst>
      <p:ext uri="{BB962C8B-B14F-4D97-AF65-F5344CB8AC3E}">
        <p14:creationId xmlns:p14="http://schemas.microsoft.com/office/powerpoint/2010/main" val="1674502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3</a:t>
            </a:fld>
            <a:endParaRPr lang="en-US" altLang="en-US" sz="1000">
              <a:solidFill>
                <a:schemeClr val="accent2"/>
              </a:solidFill>
            </a:endParaRPr>
          </a:p>
        </p:txBody>
      </p:sp>
      <p:sp>
        <p:nvSpPr>
          <p:cNvPr id="7" name="TextBox 6"/>
          <p:cNvSpPr txBox="1"/>
          <p:nvPr/>
        </p:nvSpPr>
        <p:spPr>
          <a:xfrm>
            <a:off x="-234098" y="198974"/>
            <a:ext cx="835351" cy="6247864"/>
          </a:xfrm>
          <a:prstGeom prst="rect">
            <a:avLst/>
          </a:prstGeom>
          <a:noFill/>
        </p:spPr>
        <p:txBody>
          <a:bodyPr wrap="square" rtlCol="0" anchor="t">
            <a:spAutoFit/>
          </a:bodyPr>
          <a:lstStyle/>
          <a:p>
            <a:endParaRPr lang="en-GB" sz="40000" i="1" dirty="0">
              <a:solidFill>
                <a:schemeClr val="bg1">
                  <a:alpha val="11000"/>
                </a:schemeClr>
              </a:solidFill>
              <a:cs typeface="Arial"/>
            </a:endParaRPr>
          </a:p>
        </p:txBody>
      </p:sp>
      <p:sp>
        <p:nvSpPr>
          <p:cNvPr id="2" name="TextBox 1">
            <a:extLst>
              <a:ext uri="{FF2B5EF4-FFF2-40B4-BE49-F238E27FC236}">
                <a16:creationId xmlns:a16="http://schemas.microsoft.com/office/drawing/2014/main" id="{13333C94-2ADC-4344-B1C4-D18B9AB647D2}"/>
              </a:ext>
            </a:extLst>
          </p:cNvPr>
          <p:cNvSpPr txBox="1"/>
          <p:nvPr/>
        </p:nvSpPr>
        <p:spPr>
          <a:xfrm>
            <a:off x="322342" y="2024507"/>
            <a:ext cx="8597990" cy="258532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dirty="0">
                <a:solidFill>
                  <a:schemeClr val="bg1"/>
                </a:solidFill>
              </a:rPr>
              <a:t>What do you </a:t>
            </a:r>
            <a:r>
              <a:rPr lang="en-US" sz="5400" dirty="0">
                <a:solidFill>
                  <a:schemeClr val="bg1"/>
                </a:solidFill>
                <a:cs typeface="Arial"/>
              </a:rPr>
              <a:t>think about</a:t>
            </a:r>
            <a:endParaRPr lang="en-US" dirty="0">
              <a:solidFill>
                <a:schemeClr val="bg1"/>
              </a:solidFill>
            </a:endParaRPr>
          </a:p>
          <a:p>
            <a:pPr algn="ctr"/>
            <a:r>
              <a:rPr lang="en-US" sz="5400" dirty="0">
                <a:solidFill>
                  <a:schemeClr val="bg1"/>
                </a:solidFill>
                <a:cs typeface="Arial"/>
              </a:rPr>
              <a:t>when you think about museum </a:t>
            </a:r>
            <a:r>
              <a:rPr lang="en-US" sz="5400" u="sng" dirty="0">
                <a:solidFill>
                  <a:schemeClr val="bg1"/>
                </a:solidFill>
                <a:cs typeface="Arial"/>
              </a:rPr>
              <a:t>collections</a:t>
            </a:r>
            <a:r>
              <a:rPr lang="en-US" sz="5400" dirty="0">
                <a:solidFill>
                  <a:schemeClr val="bg1"/>
                </a:solidFill>
                <a:cs typeface="Arial"/>
              </a:rPr>
              <a:t>?</a:t>
            </a:r>
            <a:endParaRPr lang="en-US" dirty="0">
              <a:solidFill>
                <a:schemeClr val="bg1"/>
              </a:solidFill>
            </a:endParaRPr>
          </a:p>
        </p:txBody>
      </p:sp>
    </p:spTree>
    <p:extLst>
      <p:ext uri="{BB962C8B-B14F-4D97-AF65-F5344CB8AC3E}">
        <p14:creationId xmlns:p14="http://schemas.microsoft.com/office/powerpoint/2010/main" val="13509713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30</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119719" y="404664"/>
            <a:ext cx="6666438" cy="5529823"/>
          </a:xfrm>
          <a:prstGeom prst="rect">
            <a:avLst/>
          </a:prstGeom>
        </p:spPr>
      </p:pic>
      <p:sp>
        <p:nvSpPr>
          <p:cNvPr id="3" name="Oval 2"/>
          <p:cNvSpPr/>
          <p:nvPr/>
        </p:nvSpPr>
        <p:spPr>
          <a:xfrm>
            <a:off x="2843808" y="1340768"/>
            <a:ext cx="1512168" cy="340548"/>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343047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31</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119719" y="404664"/>
            <a:ext cx="6666438" cy="5529823"/>
          </a:xfrm>
          <a:prstGeom prst="rect">
            <a:avLst/>
          </a:prstGeom>
        </p:spPr>
      </p:pic>
      <p:sp>
        <p:nvSpPr>
          <p:cNvPr id="3" name="Oval 2"/>
          <p:cNvSpPr/>
          <p:nvPr/>
        </p:nvSpPr>
        <p:spPr>
          <a:xfrm>
            <a:off x="2699792" y="1844824"/>
            <a:ext cx="1008112" cy="36004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2330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32</a:t>
            </a:fld>
            <a:endParaRPr lang="en-US" altLang="en-US">
              <a:solidFill>
                <a:schemeClr val="accent2"/>
              </a:solidFill>
            </a:endParaRPr>
          </a:p>
        </p:txBody>
      </p:sp>
      <p:sp>
        <p:nvSpPr>
          <p:cNvPr id="3" name="Oval 2"/>
          <p:cNvSpPr/>
          <p:nvPr/>
        </p:nvSpPr>
        <p:spPr>
          <a:xfrm>
            <a:off x="2699792" y="1844824"/>
            <a:ext cx="1008112" cy="36004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3"/>
          <a:stretch>
            <a:fillRect/>
          </a:stretch>
        </p:blipFill>
        <p:spPr>
          <a:xfrm>
            <a:off x="2267744" y="188640"/>
            <a:ext cx="4778185" cy="6045442"/>
          </a:xfrm>
          <a:prstGeom prst="rect">
            <a:avLst/>
          </a:prstGeom>
        </p:spPr>
      </p:pic>
    </p:spTree>
    <p:extLst>
      <p:ext uri="{BB962C8B-B14F-4D97-AF65-F5344CB8AC3E}">
        <p14:creationId xmlns:p14="http://schemas.microsoft.com/office/powerpoint/2010/main" val="40665080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33</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1542439" y="188639"/>
            <a:ext cx="6336704" cy="5372145"/>
          </a:xfrm>
          <a:prstGeom prst="rect">
            <a:avLst/>
          </a:prstGeom>
        </p:spPr>
      </p:pic>
      <p:sp>
        <p:nvSpPr>
          <p:cNvPr id="8" name="TextBox 7"/>
          <p:cNvSpPr txBox="1"/>
          <p:nvPr/>
        </p:nvSpPr>
        <p:spPr>
          <a:xfrm>
            <a:off x="858462" y="5819145"/>
            <a:ext cx="7704658" cy="369332"/>
          </a:xfrm>
          <a:prstGeom prst="rect">
            <a:avLst/>
          </a:prstGeom>
          <a:noFill/>
        </p:spPr>
        <p:txBody>
          <a:bodyPr wrap="square" rtlCol="0">
            <a:spAutoFit/>
          </a:bodyPr>
          <a:lstStyle/>
          <a:p>
            <a:r>
              <a:rPr lang="en-GB" dirty="0">
                <a:solidFill>
                  <a:schemeClr val="bg1"/>
                </a:solidFill>
              </a:rPr>
              <a:t>Green dots indicate published data; grey dots indicate non-published data</a:t>
            </a:r>
          </a:p>
        </p:txBody>
      </p:sp>
    </p:spTree>
    <p:extLst>
      <p:ext uri="{BB962C8B-B14F-4D97-AF65-F5344CB8AC3E}">
        <p14:creationId xmlns:p14="http://schemas.microsoft.com/office/powerpoint/2010/main" val="30106177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34</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1403648" y="404664"/>
            <a:ext cx="6513634" cy="5603404"/>
          </a:xfrm>
          <a:prstGeom prst="rect">
            <a:avLst/>
          </a:prstGeom>
        </p:spPr>
      </p:pic>
      <p:sp>
        <p:nvSpPr>
          <p:cNvPr id="8" name="Oval 7"/>
          <p:cNvSpPr/>
          <p:nvPr/>
        </p:nvSpPr>
        <p:spPr>
          <a:xfrm>
            <a:off x="3347864" y="2348880"/>
            <a:ext cx="792088" cy="3600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789896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35</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739631" y="260648"/>
            <a:ext cx="7831282" cy="6007249"/>
          </a:xfrm>
          <a:prstGeom prst="rect">
            <a:avLst/>
          </a:prstGeom>
        </p:spPr>
      </p:pic>
    </p:spTree>
    <p:extLst>
      <p:ext uri="{BB962C8B-B14F-4D97-AF65-F5344CB8AC3E}">
        <p14:creationId xmlns:p14="http://schemas.microsoft.com/office/powerpoint/2010/main" val="41080040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36</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115616" y="188640"/>
            <a:ext cx="7264052" cy="5837460"/>
          </a:xfrm>
          <a:prstGeom prst="rect">
            <a:avLst/>
          </a:prstGeom>
        </p:spPr>
      </p:pic>
    </p:spTree>
    <p:extLst>
      <p:ext uri="{BB962C8B-B14F-4D97-AF65-F5344CB8AC3E}">
        <p14:creationId xmlns:p14="http://schemas.microsoft.com/office/powerpoint/2010/main" val="2799602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37</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835696" y="188640"/>
            <a:ext cx="6120482" cy="5977145"/>
          </a:xfrm>
          <a:prstGeom prst="rect">
            <a:avLst/>
          </a:prstGeom>
        </p:spPr>
      </p:pic>
    </p:spTree>
    <p:extLst>
      <p:ext uri="{BB962C8B-B14F-4D97-AF65-F5344CB8AC3E}">
        <p14:creationId xmlns:p14="http://schemas.microsoft.com/office/powerpoint/2010/main" val="11224206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38</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1691680" y="332656"/>
            <a:ext cx="6048672" cy="5804136"/>
          </a:xfrm>
          <a:prstGeom prst="rect">
            <a:avLst/>
          </a:prstGeom>
        </p:spPr>
      </p:pic>
    </p:spTree>
    <p:extLst>
      <p:ext uri="{BB962C8B-B14F-4D97-AF65-F5344CB8AC3E}">
        <p14:creationId xmlns:p14="http://schemas.microsoft.com/office/powerpoint/2010/main" val="17952883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p:sp>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39</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1196877" y="333375"/>
            <a:ext cx="7183633" cy="5951513"/>
          </a:xfrm>
          <a:prstGeom prst="rect">
            <a:avLst/>
          </a:prstGeom>
        </p:spPr>
      </p:pic>
    </p:spTree>
    <p:extLst>
      <p:ext uri="{BB962C8B-B14F-4D97-AF65-F5344CB8AC3E}">
        <p14:creationId xmlns:p14="http://schemas.microsoft.com/office/powerpoint/2010/main" val="3354002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4</a:t>
            </a:fld>
            <a:endParaRPr lang="en-US" altLang="en-US" sz="1000">
              <a:solidFill>
                <a:schemeClr val="accent2"/>
              </a:solidFill>
            </a:endParaRPr>
          </a:p>
        </p:txBody>
      </p:sp>
      <p:sp>
        <p:nvSpPr>
          <p:cNvPr id="7" name="TextBox 6"/>
          <p:cNvSpPr txBox="1"/>
          <p:nvPr/>
        </p:nvSpPr>
        <p:spPr>
          <a:xfrm>
            <a:off x="-234098" y="198974"/>
            <a:ext cx="835351" cy="6247864"/>
          </a:xfrm>
          <a:prstGeom prst="rect">
            <a:avLst/>
          </a:prstGeom>
          <a:noFill/>
        </p:spPr>
        <p:txBody>
          <a:bodyPr wrap="square" rtlCol="0" anchor="t">
            <a:spAutoFit/>
          </a:bodyPr>
          <a:lstStyle/>
          <a:p>
            <a:endParaRPr lang="en-GB" sz="40000" i="1" dirty="0">
              <a:solidFill>
                <a:schemeClr val="bg1">
                  <a:alpha val="11000"/>
                </a:schemeClr>
              </a:solidFill>
              <a:cs typeface="Arial"/>
            </a:endParaRPr>
          </a:p>
        </p:txBody>
      </p:sp>
      <p:sp>
        <p:nvSpPr>
          <p:cNvPr id="2" name="TextBox 1">
            <a:extLst>
              <a:ext uri="{FF2B5EF4-FFF2-40B4-BE49-F238E27FC236}">
                <a16:creationId xmlns:a16="http://schemas.microsoft.com/office/drawing/2014/main" id="{13333C94-2ADC-4344-B1C4-D18B9AB647D2}"/>
              </a:ext>
            </a:extLst>
          </p:cNvPr>
          <p:cNvSpPr txBox="1"/>
          <p:nvPr/>
        </p:nvSpPr>
        <p:spPr>
          <a:xfrm>
            <a:off x="174328" y="2024507"/>
            <a:ext cx="8861126" cy="209288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dirty="0">
                <a:solidFill>
                  <a:schemeClr val="bg1"/>
                </a:solidFill>
              </a:rPr>
              <a:t>Sian </a:t>
            </a:r>
            <a:r>
              <a:rPr lang="en-US" sz="5400" dirty="0">
                <a:solidFill>
                  <a:schemeClr val="bg1"/>
                </a:solidFill>
                <a:cs typeface="Arial"/>
              </a:rPr>
              <a:t>Woodward, </a:t>
            </a:r>
            <a:endParaRPr lang="en-US">
              <a:solidFill>
                <a:schemeClr val="bg1"/>
              </a:solidFill>
            </a:endParaRPr>
          </a:p>
          <a:p>
            <a:pPr algn="ctr"/>
            <a:r>
              <a:rPr lang="en-US" sz="4400" i="1" dirty="0">
                <a:solidFill>
                  <a:schemeClr val="bg1"/>
                </a:solidFill>
                <a:cs typeface="Arial"/>
              </a:rPr>
              <a:t>Collections Manager,</a:t>
            </a:r>
            <a:endParaRPr lang="en-US">
              <a:solidFill>
                <a:schemeClr val="bg1"/>
              </a:solidFill>
            </a:endParaRPr>
          </a:p>
          <a:p>
            <a:pPr algn="ctr"/>
            <a:r>
              <a:rPr lang="en-US" sz="3200" dirty="0">
                <a:solidFill>
                  <a:schemeClr val="bg1"/>
                </a:solidFill>
                <a:cs typeface="Arial"/>
              </a:rPr>
              <a:t>Museum of Domestic Design &amp; Architecture</a:t>
            </a:r>
          </a:p>
        </p:txBody>
      </p:sp>
    </p:spTree>
    <p:extLst>
      <p:ext uri="{BB962C8B-B14F-4D97-AF65-F5344CB8AC3E}">
        <p14:creationId xmlns:p14="http://schemas.microsoft.com/office/powerpoint/2010/main" val="14402445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40</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1475656" y="260648"/>
            <a:ext cx="6570885" cy="6044349"/>
          </a:xfrm>
          <a:prstGeom prst="rect">
            <a:avLst/>
          </a:prstGeom>
        </p:spPr>
      </p:pic>
    </p:spTree>
    <p:extLst>
      <p:ext uri="{BB962C8B-B14F-4D97-AF65-F5344CB8AC3E}">
        <p14:creationId xmlns:p14="http://schemas.microsoft.com/office/powerpoint/2010/main" val="2433504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41</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327968" y="692696"/>
            <a:ext cx="8560445" cy="4904149"/>
          </a:xfrm>
          <a:prstGeom prst="rect">
            <a:avLst/>
          </a:prstGeom>
        </p:spPr>
      </p:pic>
      <p:sp>
        <p:nvSpPr>
          <p:cNvPr id="8" name="Oval 7"/>
          <p:cNvSpPr/>
          <p:nvPr/>
        </p:nvSpPr>
        <p:spPr>
          <a:xfrm>
            <a:off x="7308304" y="2276872"/>
            <a:ext cx="1262609" cy="2160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132433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42</a:t>
            </a:fld>
            <a:endParaRPr lang="en-US" altLang="en-US">
              <a:solidFill>
                <a:schemeClr val="accent2"/>
              </a:solidFill>
            </a:endParaRPr>
          </a:p>
        </p:txBody>
      </p:sp>
      <p:pic>
        <p:nvPicPr>
          <p:cNvPr id="7" name="Picture 6"/>
          <p:cNvPicPr>
            <a:picLocks noChangeAspect="1"/>
          </p:cNvPicPr>
          <p:nvPr/>
        </p:nvPicPr>
        <p:blipFill>
          <a:blip r:embed="rId3"/>
          <a:stretch>
            <a:fillRect/>
          </a:stretch>
        </p:blipFill>
        <p:spPr>
          <a:xfrm>
            <a:off x="201225" y="548680"/>
            <a:ext cx="8708932" cy="5544616"/>
          </a:xfrm>
          <a:prstGeom prst="rect">
            <a:avLst/>
          </a:prstGeom>
        </p:spPr>
      </p:pic>
    </p:spTree>
    <p:extLst>
      <p:ext uri="{BB962C8B-B14F-4D97-AF65-F5344CB8AC3E}">
        <p14:creationId xmlns:p14="http://schemas.microsoft.com/office/powerpoint/2010/main" val="4586865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Presentation title</a:t>
            </a:r>
          </a:p>
        </p:txBody>
      </p:sp>
      <p:sp>
        <p:nvSpPr>
          <p:cNvPr id="5" name="Slide Number Placeholder 4"/>
          <p:cNvSpPr>
            <a:spLocks noGrp="1"/>
          </p:cNvSpPr>
          <p:nvPr>
            <p:ph type="sldNum" sz="quarter" idx="11"/>
          </p:nvPr>
        </p:nvSpPr>
        <p:spPr/>
        <p:txBody>
          <a:bodyPr/>
          <a:lstStyle/>
          <a:p>
            <a:r>
              <a:rPr lang="en-US" altLang="en-US"/>
              <a:t>|</a:t>
            </a:r>
            <a:r>
              <a:rPr lang="en-US" altLang="en-US">
                <a:solidFill>
                  <a:schemeClr val="bg1"/>
                </a:solidFill>
              </a:rPr>
              <a:t>  </a:t>
            </a:r>
            <a:fld id="{663469E7-3A33-4C4E-B670-305569DDE32F}" type="slidenum">
              <a:rPr lang="en-US" altLang="en-US" smtClean="0">
                <a:solidFill>
                  <a:schemeClr val="accent2"/>
                </a:solidFill>
              </a:rPr>
              <a:pPr/>
              <a:t>43</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776352" y="332656"/>
            <a:ext cx="7953311" cy="5631979"/>
          </a:xfrm>
          <a:prstGeom prst="rect">
            <a:avLst/>
          </a:prstGeom>
        </p:spPr>
      </p:pic>
    </p:spTree>
    <p:extLst>
      <p:ext uri="{BB962C8B-B14F-4D97-AF65-F5344CB8AC3E}">
        <p14:creationId xmlns:p14="http://schemas.microsoft.com/office/powerpoint/2010/main" val="35444865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44</a:t>
            </a:fld>
            <a:endParaRPr lang="en-US" altLang="en-US">
              <a:solidFill>
                <a:schemeClr val="accent2"/>
              </a:solidFill>
            </a:endParaRPr>
          </a:p>
        </p:txBody>
      </p:sp>
      <p:pic>
        <p:nvPicPr>
          <p:cNvPr id="6" name="Picture 5"/>
          <p:cNvPicPr>
            <a:picLocks noChangeAspect="1"/>
          </p:cNvPicPr>
          <p:nvPr/>
        </p:nvPicPr>
        <p:blipFill>
          <a:blip r:embed="rId3"/>
          <a:stretch>
            <a:fillRect/>
          </a:stretch>
        </p:blipFill>
        <p:spPr>
          <a:xfrm>
            <a:off x="1011406" y="476672"/>
            <a:ext cx="7523971" cy="5400600"/>
          </a:xfrm>
          <a:prstGeom prst="rect">
            <a:avLst/>
          </a:prstGeom>
        </p:spPr>
      </p:pic>
    </p:spTree>
    <p:extLst>
      <p:ext uri="{BB962C8B-B14F-4D97-AF65-F5344CB8AC3E}">
        <p14:creationId xmlns:p14="http://schemas.microsoft.com/office/powerpoint/2010/main" val="31167740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45</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763688" y="188640"/>
            <a:ext cx="6453533" cy="6061785"/>
          </a:xfrm>
          <a:prstGeom prst="rect">
            <a:avLst/>
          </a:prstGeom>
        </p:spPr>
      </p:pic>
    </p:spTree>
    <p:extLst>
      <p:ext uri="{BB962C8B-B14F-4D97-AF65-F5344CB8AC3E}">
        <p14:creationId xmlns:p14="http://schemas.microsoft.com/office/powerpoint/2010/main" val="7372253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46</a:t>
            </a:fld>
            <a:endParaRPr lang="en-US" altLang="en-US">
              <a:solidFill>
                <a:schemeClr val="accent2"/>
              </a:solidFill>
            </a:endParaRPr>
          </a:p>
        </p:txBody>
      </p:sp>
      <p:pic>
        <p:nvPicPr>
          <p:cNvPr id="3" name="Picture 2"/>
          <p:cNvPicPr>
            <a:picLocks noChangeAspect="1"/>
          </p:cNvPicPr>
          <p:nvPr/>
        </p:nvPicPr>
        <p:blipFill>
          <a:blip r:embed="rId3"/>
          <a:stretch>
            <a:fillRect/>
          </a:stretch>
        </p:blipFill>
        <p:spPr>
          <a:xfrm>
            <a:off x="481396" y="620688"/>
            <a:ext cx="8122854" cy="5328592"/>
          </a:xfrm>
          <a:prstGeom prst="rect">
            <a:avLst/>
          </a:prstGeom>
        </p:spPr>
      </p:pic>
    </p:spTree>
    <p:extLst>
      <p:ext uri="{BB962C8B-B14F-4D97-AF65-F5344CB8AC3E}">
        <p14:creationId xmlns:p14="http://schemas.microsoft.com/office/powerpoint/2010/main" val="38674676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47</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806225" y="332656"/>
            <a:ext cx="8070927" cy="5832648"/>
          </a:xfrm>
          <a:prstGeom prst="rect">
            <a:avLst/>
          </a:prstGeom>
        </p:spPr>
      </p:pic>
    </p:spTree>
    <p:extLst>
      <p:ext uri="{BB962C8B-B14F-4D97-AF65-F5344CB8AC3E}">
        <p14:creationId xmlns:p14="http://schemas.microsoft.com/office/powerpoint/2010/main" val="458538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48</a:t>
            </a:fld>
            <a:endParaRPr lang="en-US" altLang="en-US">
              <a:solidFill>
                <a:schemeClr val="accent2"/>
              </a:solidFill>
            </a:endParaRPr>
          </a:p>
        </p:txBody>
      </p:sp>
      <p:pic>
        <p:nvPicPr>
          <p:cNvPr id="3" name="Picture 2"/>
          <p:cNvPicPr>
            <a:picLocks noChangeAspect="1"/>
          </p:cNvPicPr>
          <p:nvPr/>
        </p:nvPicPr>
        <p:blipFill>
          <a:blip r:embed="rId3"/>
          <a:stretch>
            <a:fillRect/>
          </a:stretch>
        </p:blipFill>
        <p:spPr>
          <a:xfrm>
            <a:off x="1115616" y="411783"/>
            <a:ext cx="7272808" cy="5690870"/>
          </a:xfrm>
          <a:prstGeom prst="rect">
            <a:avLst/>
          </a:prstGeom>
        </p:spPr>
      </p:pic>
    </p:spTree>
    <p:extLst>
      <p:ext uri="{BB962C8B-B14F-4D97-AF65-F5344CB8AC3E}">
        <p14:creationId xmlns:p14="http://schemas.microsoft.com/office/powerpoint/2010/main" val="21511718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smtClean="0"/>
              <a:t>Presentation title</a:t>
            </a:r>
            <a:endParaRPr lang="en-US"/>
          </a:p>
        </p:txBody>
      </p:sp>
      <p:sp>
        <p:nvSpPr>
          <p:cNvPr id="5" name="Slide Number Placeholder 4"/>
          <p:cNvSpPr>
            <a:spLocks noGrp="1"/>
          </p:cNvSpPr>
          <p:nvPr>
            <p:ph type="sldNum" sz="quarter" idx="11"/>
          </p:nvPr>
        </p:nvSpPr>
        <p:spPr/>
        <p:txBody>
          <a:bodyPr/>
          <a:lstStyle/>
          <a:p>
            <a:r>
              <a:rPr lang="en-US" altLang="en-US" smtClean="0"/>
              <a:t>|</a:t>
            </a:r>
            <a:r>
              <a:rPr lang="en-US" altLang="en-US" smtClean="0">
                <a:solidFill>
                  <a:schemeClr val="bg1"/>
                </a:solidFill>
              </a:rPr>
              <a:t>  </a:t>
            </a:r>
            <a:fld id="{663469E7-3A33-4C4E-B670-305569DDE32F}" type="slidenum">
              <a:rPr lang="en-US" altLang="en-US" smtClean="0">
                <a:solidFill>
                  <a:schemeClr val="accent2"/>
                </a:solidFill>
              </a:rPr>
              <a:pPr/>
              <a:t>49</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971600" y="404664"/>
            <a:ext cx="7269771" cy="5521774"/>
          </a:xfrm>
          <a:prstGeom prst="rect">
            <a:avLst/>
          </a:prstGeom>
        </p:spPr>
      </p:pic>
    </p:spTree>
    <p:extLst>
      <p:ext uri="{BB962C8B-B14F-4D97-AF65-F5344CB8AC3E}">
        <p14:creationId xmlns:p14="http://schemas.microsoft.com/office/powerpoint/2010/main" val="4275416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5</a:t>
            </a:fld>
            <a:endParaRPr lang="en-US" altLang="en-US" sz="1000">
              <a:solidFill>
                <a:schemeClr val="accent2"/>
              </a:solidFill>
            </a:endParaRPr>
          </a:p>
        </p:txBody>
      </p:sp>
      <p:sp>
        <p:nvSpPr>
          <p:cNvPr id="4" name="Rectangle 3"/>
          <p:cNvSpPr/>
          <p:nvPr/>
        </p:nvSpPr>
        <p:spPr>
          <a:xfrm>
            <a:off x="4562572" y="-1"/>
            <a:ext cx="4636241" cy="320865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p:cNvSpPr/>
          <p:nvPr/>
        </p:nvSpPr>
        <p:spPr>
          <a:xfrm>
            <a:off x="4562572" y="3183450"/>
            <a:ext cx="4577145" cy="3233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0" y="3183449"/>
            <a:ext cx="4562572" cy="326338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0" y="1"/>
            <a:ext cx="4572000" cy="318345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3945" y="1207003"/>
            <a:ext cx="4283968" cy="769441"/>
          </a:xfrm>
          <a:prstGeom prst="rect">
            <a:avLst/>
          </a:prstGeom>
          <a:noFill/>
        </p:spPr>
        <p:txBody>
          <a:bodyPr wrap="square" rtlCol="0">
            <a:spAutoFit/>
          </a:bodyPr>
          <a:lstStyle/>
          <a:p>
            <a:pPr algn="ctr"/>
            <a:r>
              <a:rPr lang="en-GB" sz="4400" dirty="0">
                <a:solidFill>
                  <a:srgbClr val="E0E0E0"/>
                </a:solidFill>
              </a:rPr>
              <a:t>MoDA</a:t>
            </a:r>
          </a:p>
        </p:txBody>
      </p:sp>
      <p:sp>
        <p:nvSpPr>
          <p:cNvPr id="13" name="TextBox 12"/>
          <p:cNvSpPr txBox="1"/>
          <p:nvPr/>
        </p:nvSpPr>
        <p:spPr>
          <a:xfrm>
            <a:off x="4311858" y="1207003"/>
            <a:ext cx="4841804" cy="769441"/>
          </a:xfrm>
          <a:prstGeom prst="rect">
            <a:avLst/>
          </a:prstGeom>
          <a:noFill/>
        </p:spPr>
        <p:txBody>
          <a:bodyPr wrap="square" rtlCol="0">
            <a:spAutoFit/>
          </a:bodyPr>
          <a:lstStyle/>
          <a:p>
            <a:pPr algn="ctr"/>
            <a:r>
              <a:rPr lang="en-GB" sz="4400" dirty="0" err="1">
                <a:solidFill>
                  <a:schemeClr val="accent1"/>
                </a:solidFill>
              </a:rPr>
              <a:t>Figshare</a:t>
            </a:r>
            <a:endParaRPr lang="en-GB" sz="4400" dirty="0">
              <a:solidFill>
                <a:schemeClr val="accent1"/>
              </a:solidFill>
            </a:endParaRPr>
          </a:p>
        </p:txBody>
      </p:sp>
      <p:sp>
        <p:nvSpPr>
          <p:cNvPr id="14" name="TextBox 13"/>
          <p:cNvSpPr txBox="1"/>
          <p:nvPr/>
        </p:nvSpPr>
        <p:spPr>
          <a:xfrm>
            <a:off x="0" y="4367866"/>
            <a:ext cx="4562572" cy="769441"/>
          </a:xfrm>
          <a:prstGeom prst="rect">
            <a:avLst/>
          </a:prstGeom>
          <a:noFill/>
        </p:spPr>
        <p:txBody>
          <a:bodyPr wrap="square" rtlCol="0">
            <a:spAutoFit/>
          </a:bodyPr>
          <a:lstStyle/>
          <a:p>
            <a:pPr algn="ctr"/>
            <a:r>
              <a:rPr lang="en-GB" sz="4400" dirty="0">
                <a:solidFill>
                  <a:schemeClr val="accent1"/>
                </a:solidFill>
              </a:rPr>
              <a:t>The experience</a:t>
            </a:r>
          </a:p>
        </p:txBody>
      </p:sp>
      <p:sp>
        <p:nvSpPr>
          <p:cNvPr id="15" name="TextBox 14"/>
          <p:cNvSpPr txBox="1"/>
          <p:nvPr/>
        </p:nvSpPr>
        <p:spPr>
          <a:xfrm>
            <a:off x="4577145" y="4390452"/>
            <a:ext cx="4562572" cy="769441"/>
          </a:xfrm>
          <a:prstGeom prst="rect">
            <a:avLst/>
          </a:prstGeom>
          <a:noFill/>
        </p:spPr>
        <p:txBody>
          <a:bodyPr wrap="square" rtlCol="0">
            <a:spAutoFit/>
          </a:bodyPr>
          <a:lstStyle/>
          <a:p>
            <a:pPr algn="ctr"/>
            <a:r>
              <a:rPr lang="en-GB" sz="4400" dirty="0">
                <a:solidFill>
                  <a:schemeClr val="bg1"/>
                </a:solidFill>
              </a:rPr>
              <a:t>Lessons</a:t>
            </a:r>
          </a:p>
        </p:txBody>
      </p:sp>
      <p:sp>
        <p:nvSpPr>
          <p:cNvPr id="7" name="TextBox 6"/>
          <p:cNvSpPr txBox="1"/>
          <p:nvPr/>
        </p:nvSpPr>
        <p:spPr>
          <a:xfrm>
            <a:off x="-79775" y="-212107"/>
            <a:ext cx="2016224" cy="1631216"/>
          </a:xfrm>
          <a:prstGeom prst="rect">
            <a:avLst/>
          </a:prstGeom>
          <a:noFill/>
        </p:spPr>
        <p:txBody>
          <a:bodyPr wrap="square" rtlCol="0">
            <a:spAutoFit/>
          </a:bodyPr>
          <a:lstStyle/>
          <a:p>
            <a:r>
              <a:rPr lang="en-GB" sz="10000" i="1" dirty="0">
                <a:solidFill>
                  <a:schemeClr val="bg1">
                    <a:alpha val="31000"/>
                  </a:schemeClr>
                </a:solidFill>
              </a:rPr>
              <a:t>1</a:t>
            </a:r>
          </a:p>
        </p:txBody>
      </p:sp>
      <p:sp>
        <p:nvSpPr>
          <p:cNvPr id="8" name="TextBox 7"/>
          <p:cNvSpPr txBox="1"/>
          <p:nvPr/>
        </p:nvSpPr>
        <p:spPr>
          <a:xfrm>
            <a:off x="4585945" y="-274258"/>
            <a:ext cx="1728192" cy="1631216"/>
          </a:xfrm>
          <a:prstGeom prst="rect">
            <a:avLst/>
          </a:prstGeom>
          <a:noFill/>
        </p:spPr>
        <p:txBody>
          <a:bodyPr wrap="square" rtlCol="0">
            <a:spAutoFit/>
          </a:bodyPr>
          <a:lstStyle/>
          <a:p>
            <a:r>
              <a:rPr lang="en-GB" sz="10000" i="1" dirty="0">
                <a:solidFill>
                  <a:schemeClr val="tx1">
                    <a:alpha val="46000"/>
                  </a:schemeClr>
                </a:solidFill>
              </a:rPr>
              <a:t>2</a:t>
            </a:r>
          </a:p>
        </p:txBody>
      </p:sp>
      <p:sp>
        <p:nvSpPr>
          <p:cNvPr id="12" name="TextBox 11"/>
          <p:cNvSpPr txBox="1"/>
          <p:nvPr/>
        </p:nvSpPr>
        <p:spPr>
          <a:xfrm>
            <a:off x="-79775" y="3022609"/>
            <a:ext cx="1765810" cy="1631216"/>
          </a:xfrm>
          <a:prstGeom prst="rect">
            <a:avLst/>
          </a:prstGeom>
          <a:noFill/>
        </p:spPr>
        <p:txBody>
          <a:bodyPr wrap="square" rtlCol="0">
            <a:spAutoFit/>
          </a:bodyPr>
          <a:lstStyle/>
          <a:p>
            <a:r>
              <a:rPr lang="en-GB" sz="10000" i="1" dirty="0">
                <a:solidFill>
                  <a:schemeClr val="tx1">
                    <a:alpha val="38000"/>
                  </a:schemeClr>
                </a:solidFill>
              </a:rPr>
              <a:t>3</a:t>
            </a:r>
          </a:p>
        </p:txBody>
      </p:sp>
      <p:sp>
        <p:nvSpPr>
          <p:cNvPr id="16" name="TextBox 15"/>
          <p:cNvSpPr txBox="1"/>
          <p:nvPr/>
        </p:nvSpPr>
        <p:spPr>
          <a:xfrm>
            <a:off x="4503476" y="2942510"/>
            <a:ext cx="2016729" cy="1631216"/>
          </a:xfrm>
          <a:prstGeom prst="rect">
            <a:avLst/>
          </a:prstGeom>
          <a:noFill/>
        </p:spPr>
        <p:txBody>
          <a:bodyPr wrap="square" rtlCol="0">
            <a:spAutoFit/>
          </a:bodyPr>
          <a:lstStyle/>
          <a:p>
            <a:r>
              <a:rPr lang="en-GB" sz="10000" i="1" dirty="0">
                <a:solidFill>
                  <a:schemeClr val="bg1">
                    <a:alpha val="21000"/>
                  </a:schemeClr>
                </a:solidFill>
              </a:rPr>
              <a:t>4</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50</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012628" y="208440"/>
            <a:ext cx="7159772" cy="5956864"/>
          </a:xfrm>
          <a:prstGeom prst="rect">
            <a:avLst/>
          </a:prstGeom>
        </p:spPr>
      </p:pic>
    </p:spTree>
    <p:extLst>
      <p:ext uri="{BB962C8B-B14F-4D97-AF65-F5344CB8AC3E}">
        <p14:creationId xmlns:p14="http://schemas.microsoft.com/office/powerpoint/2010/main" val="11417098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51</a:t>
            </a:fld>
            <a:endParaRPr lang="en-US" altLang="en-US">
              <a:solidFill>
                <a:schemeClr val="accent2"/>
              </a:solidFill>
            </a:endParaRPr>
          </a:p>
        </p:txBody>
      </p:sp>
      <p:pic>
        <p:nvPicPr>
          <p:cNvPr id="2" name="Picture 1"/>
          <p:cNvPicPr>
            <a:picLocks noChangeAspect="1"/>
          </p:cNvPicPr>
          <p:nvPr/>
        </p:nvPicPr>
        <p:blipFill>
          <a:blip r:embed="rId3"/>
          <a:stretch>
            <a:fillRect/>
          </a:stretch>
        </p:blipFill>
        <p:spPr>
          <a:xfrm>
            <a:off x="1163974" y="332656"/>
            <a:ext cx="6936418" cy="5958002"/>
          </a:xfrm>
          <a:prstGeom prst="rect">
            <a:avLst/>
          </a:prstGeom>
        </p:spPr>
      </p:pic>
    </p:spTree>
    <p:extLst>
      <p:ext uri="{BB962C8B-B14F-4D97-AF65-F5344CB8AC3E}">
        <p14:creationId xmlns:p14="http://schemas.microsoft.com/office/powerpoint/2010/main" val="12202892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52</a:t>
            </a:fld>
            <a:endParaRPr lang="en-US" altLang="en-US">
              <a:solidFill>
                <a:schemeClr val="accent2"/>
              </a:solidFill>
            </a:endParaRPr>
          </a:p>
        </p:txBody>
      </p:sp>
      <p:sp>
        <p:nvSpPr>
          <p:cNvPr id="7" name="Rectangle 6"/>
          <p:cNvSpPr/>
          <p:nvPr/>
        </p:nvSpPr>
        <p:spPr>
          <a:xfrm>
            <a:off x="-108520" y="-171400"/>
            <a:ext cx="527709" cy="830997"/>
          </a:xfrm>
          <a:prstGeom prst="rect">
            <a:avLst/>
          </a:prstGeom>
        </p:spPr>
        <p:txBody>
          <a:bodyPr wrap="none">
            <a:spAutoFit/>
          </a:bodyPr>
          <a:lstStyle/>
          <a:p>
            <a:r>
              <a:rPr lang="en-GB" sz="4800" i="1" dirty="0">
                <a:solidFill>
                  <a:schemeClr val="bg1">
                    <a:alpha val="21000"/>
                  </a:schemeClr>
                </a:solidFill>
              </a:rPr>
              <a:t>4</a:t>
            </a:r>
          </a:p>
        </p:txBody>
      </p:sp>
      <p:pic>
        <p:nvPicPr>
          <p:cNvPr id="2" name="Picture 1"/>
          <p:cNvPicPr>
            <a:picLocks noChangeAspect="1"/>
          </p:cNvPicPr>
          <p:nvPr/>
        </p:nvPicPr>
        <p:blipFill rotWithShape="1">
          <a:blip r:embed="rId3"/>
          <a:srcRect r="6295"/>
          <a:stretch/>
        </p:blipFill>
        <p:spPr>
          <a:xfrm>
            <a:off x="188615" y="2132856"/>
            <a:ext cx="8541048" cy="2880320"/>
          </a:xfrm>
          <a:prstGeom prst="rect">
            <a:avLst/>
          </a:prstGeom>
        </p:spPr>
      </p:pic>
    </p:spTree>
    <p:extLst>
      <p:ext uri="{BB962C8B-B14F-4D97-AF65-F5344CB8AC3E}">
        <p14:creationId xmlns:p14="http://schemas.microsoft.com/office/powerpoint/2010/main" val="9926392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53</a:t>
            </a:fld>
            <a:endParaRPr lang="en-US" altLang="en-US" sz="1000">
              <a:solidFill>
                <a:schemeClr val="accent2"/>
              </a:solidFill>
            </a:endParaRPr>
          </a:p>
        </p:txBody>
      </p:sp>
      <p:pic>
        <p:nvPicPr>
          <p:cNvPr id="6" name="Picture 5"/>
          <p:cNvPicPr>
            <a:picLocks noChangeAspect="1"/>
          </p:cNvPicPr>
          <p:nvPr/>
        </p:nvPicPr>
        <p:blipFill>
          <a:blip r:embed="rId3"/>
          <a:stretch>
            <a:fillRect/>
          </a:stretch>
        </p:blipFill>
        <p:spPr>
          <a:xfrm>
            <a:off x="497991" y="332656"/>
            <a:ext cx="8246480" cy="5856387"/>
          </a:xfrm>
          <a:prstGeom prst="rect">
            <a:avLst/>
          </a:prstGeom>
        </p:spPr>
      </p:pic>
    </p:spTree>
    <p:extLst>
      <p:ext uri="{BB962C8B-B14F-4D97-AF65-F5344CB8AC3E}">
        <p14:creationId xmlns:p14="http://schemas.microsoft.com/office/powerpoint/2010/main" val="331683935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2"/>
          </p:nvPr>
        </p:nvSpPr>
        <p:spPr/>
        <p:txBody>
          <a:bodyPr/>
          <a:lstStyle/>
          <a:p>
            <a:pPr>
              <a:defRPr/>
            </a:pPr>
            <a:r>
              <a:rPr lang="en-US"/>
              <a:t>Presentation title</a:t>
            </a:r>
          </a:p>
        </p:txBody>
      </p:sp>
      <p:sp>
        <p:nvSpPr>
          <p:cNvPr id="6" name="Slide Number Placeholder 5"/>
          <p:cNvSpPr>
            <a:spLocks noGrp="1"/>
          </p:cNvSpPr>
          <p:nvPr>
            <p:ph type="sldNum" sz="quarter" idx="13"/>
          </p:nvPr>
        </p:nvSpPr>
        <p:spPr/>
        <p:txBody>
          <a:bodyPr/>
          <a:lstStyle/>
          <a:p>
            <a:r>
              <a:rPr lang="en-US" altLang="en-US"/>
              <a:t>|</a:t>
            </a:r>
            <a:r>
              <a:rPr lang="en-US" altLang="en-US">
                <a:solidFill>
                  <a:schemeClr val="bg1"/>
                </a:solidFill>
              </a:rPr>
              <a:t>  </a:t>
            </a:r>
            <a:fld id="{E173DDC1-88D1-43AA-A47E-267DA75D863E}" type="slidenum">
              <a:rPr lang="en-US" altLang="en-US" smtClean="0">
                <a:solidFill>
                  <a:schemeClr val="accent2"/>
                </a:solidFill>
              </a:rPr>
              <a:pPr/>
              <a:t>54</a:t>
            </a:fld>
            <a:endParaRPr lang="en-US" altLang="en-US">
              <a:solidFill>
                <a:schemeClr val="accent2"/>
              </a:solidFill>
            </a:endParaRPr>
          </a:p>
        </p:txBody>
      </p:sp>
      <p:sp>
        <p:nvSpPr>
          <p:cNvPr id="7" name="Rectangle 6"/>
          <p:cNvSpPr/>
          <p:nvPr/>
        </p:nvSpPr>
        <p:spPr>
          <a:xfrm>
            <a:off x="2282985" y="1700808"/>
            <a:ext cx="4339906" cy="2585323"/>
          </a:xfrm>
          <a:prstGeom prst="rect">
            <a:avLst/>
          </a:prstGeom>
          <a:noFill/>
        </p:spPr>
        <p:txBody>
          <a:bodyPr wrap="none" lIns="91440" tIns="45720" rIns="91440" bIns="45720">
            <a:spAutoFit/>
          </a:bodyPr>
          <a:lstStyle/>
          <a:p>
            <a:pPr algn="ctr"/>
            <a:r>
              <a:rPr lang="en-GB" sz="5400" dirty="0">
                <a:solidFill>
                  <a:schemeClr val="bg1"/>
                </a:solidFill>
              </a:rPr>
              <a:t>easy to find </a:t>
            </a:r>
          </a:p>
          <a:p>
            <a:pPr algn="ctr"/>
            <a:r>
              <a:rPr lang="en-GB" sz="5400" dirty="0">
                <a:solidFill>
                  <a:schemeClr val="bg1"/>
                </a:solidFill>
              </a:rPr>
              <a:t>easy to view </a:t>
            </a:r>
          </a:p>
          <a:p>
            <a:pPr algn="ctr"/>
            <a:r>
              <a:rPr lang="en-GB" sz="5400" dirty="0">
                <a:solidFill>
                  <a:schemeClr val="bg1"/>
                </a:solidFill>
              </a:rPr>
              <a:t>easy to reuse</a:t>
            </a:r>
            <a:endParaRPr lang="en-US" sz="5400" b="0" cap="none" spc="0" dirty="0">
              <a:ln w="0"/>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67810108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55</a:t>
            </a:fld>
            <a:endParaRPr lang="en-US" altLang="en-US" sz="1000">
              <a:solidFill>
                <a:schemeClr val="accent2"/>
              </a:solidFill>
            </a:endParaRPr>
          </a:p>
        </p:txBody>
      </p:sp>
      <p:sp>
        <p:nvSpPr>
          <p:cNvPr id="9" name="Rectangle 8"/>
          <p:cNvSpPr/>
          <p:nvPr/>
        </p:nvSpPr>
        <p:spPr>
          <a:xfrm>
            <a:off x="0" y="0"/>
            <a:ext cx="9139717" cy="64173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3546354" y="2823935"/>
            <a:ext cx="4562572" cy="769441"/>
          </a:xfrm>
          <a:prstGeom prst="rect">
            <a:avLst/>
          </a:prstGeom>
          <a:noFill/>
        </p:spPr>
        <p:txBody>
          <a:bodyPr wrap="square" rtlCol="0">
            <a:spAutoFit/>
          </a:bodyPr>
          <a:lstStyle/>
          <a:p>
            <a:pPr algn="ctr"/>
            <a:r>
              <a:rPr lang="en-GB" sz="4400" dirty="0">
                <a:solidFill>
                  <a:schemeClr val="bg1"/>
                </a:solidFill>
              </a:rPr>
              <a:t>Lessons</a:t>
            </a:r>
          </a:p>
        </p:txBody>
      </p:sp>
      <p:sp>
        <p:nvSpPr>
          <p:cNvPr id="16" name="TextBox 15"/>
          <p:cNvSpPr txBox="1"/>
          <p:nvPr/>
        </p:nvSpPr>
        <p:spPr>
          <a:xfrm>
            <a:off x="467544" y="84724"/>
            <a:ext cx="2016729" cy="6247864"/>
          </a:xfrm>
          <a:prstGeom prst="rect">
            <a:avLst/>
          </a:prstGeom>
          <a:noFill/>
        </p:spPr>
        <p:txBody>
          <a:bodyPr wrap="square" rtlCol="0">
            <a:spAutoFit/>
          </a:bodyPr>
          <a:lstStyle/>
          <a:p>
            <a:r>
              <a:rPr lang="en-GB" sz="40000" i="1" dirty="0">
                <a:solidFill>
                  <a:schemeClr val="bg1">
                    <a:alpha val="21000"/>
                  </a:schemeClr>
                </a:solidFill>
              </a:rPr>
              <a:t>4</a:t>
            </a:r>
          </a:p>
        </p:txBody>
      </p:sp>
    </p:spTree>
    <p:extLst>
      <p:ext uri="{BB962C8B-B14F-4D97-AF65-F5344CB8AC3E}">
        <p14:creationId xmlns:p14="http://schemas.microsoft.com/office/powerpoint/2010/main" val="147020715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56</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6" name="Picture 5" descr="File:Emoji u1f64c.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029" y="4336293"/>
            <a:ext cx="2110545" cy="2110545"/>
          </a:xfrm>
          <a:prstGeom prst="rect">
            <a:avLst/>
          </a:prstGeom>
        </p:spPr>
      </p:pic>
      <p:sp>
        <p:nvSpPr>
          <p:cNvPr id="7" name="Rectangle 6"/>
          <p:cNvSpPr/>
          <p:nvPr/>
        </p:nvSpPr>
        <p:spPr>
          <a:xfrm>
            <a:off x="323528" y="527312"/>
            <a:ext cx="8787548" cy="738664"/>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Helps meet funding requirements</a:t>
            </a:r>
          </a:p>
        </p:txBody>
      </p:sp>
    </p:spTree>
    <p:extLst>
      <p:ext uri="{BB962C8B-B14F-4D97-AF65-F5344CB8AC3E}">
        <p14:creationId xmlns:p14="http://schemas.microsoft.com/office/powerpoint/2010/main" val="22256651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57</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6" name="Picture 5" descr="File:Emoji u1f64c.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029" y="4336293"/>
            <a:ext cx="2110545" cy="2110545"/>
          </a:xfrm>
          <a:prstGeom prst="rect">
            <a:avLst/>
          </a:prstGeom>
        </p:spPr>
      </p:pic>
      <p:sp>
        <p:nvSpPr>
          <p:cNvPr id="7" name="Rectangle 6"/>
          <p:cNvSpPr/>
          <p:nvPr/>
        </p:nvSpPr>
        <p:spPr>
          <a:xfrm>
            <a:off x="323528" y="527312"/>
            <a:ext cx="8787548" cy="1384995"/>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Helps meet funding requirements</a:t>
            </a:r>
          </a:p>
          <a:p>
            <a:pPr marL="571500" indent="-571500">
              <a:buFont typeface="Arial" panose="020B0604020202020204" pitchFamily="34" charset="0"/>
              <a:buChar char="•"/>
            </a:pPr>
            <a:r>
              <a:rPr lang="en-GB" sz="4200" dirty="0">
                <a:ln w="0"/>
                <a:solidFill>
                  <a:schemeClr val="bg1"/>
                </a:solidFill>
                <a:effectLst>
                  <a:outerShdw blurRad="38100" dist="19050" dir="2700000" algn="tl" rotWithShape="0">
                    <a:schemeClr val="dk1">
                      <a:alpha val="40000"/>
                    </a:schemeClr>
                  </a:outerShdw>
                </a:effectLst>
              </a:rPr>
              <a:t>Keeps project data together</a:t>
            </a:r>
          </a:p>
        </p:txBody>
      </p:sp>
    </p:spTree>
    <p:extLst>
      <p:ext uri="{BB962C8B-B14F-4D97-AF65-F5344CB8AC3E}">
        <p14:creationId xmlns:p14="http://schemas.microsoft.com/office/powerpoint/2010/main" val="15888555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58</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6" name="Picture 5" descr="File:Emoji u1f64c.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029" y="4336293"/>
            <a:ext cx="2110545" cy="2110545"/>
          </a:xfrm>
          <a:prstGeom prst="rect">
            <a:avLst/>
          </a:prstGeom>
        </p:spPr>
      </p:pic>
      <p:sp>
        <p:nvSpPr>
          <p:cNvPr id="7" name="Rectangle 6"/>
          <p:cNvSpPr/>
          <p:nvPr/>
        </p:nvSpPr>
        <p:spPr>
          <a:xfrm>
            <a:off x="323528" y="527312"/>
            <a:ext cx="8787548" cy="2031325"/>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Helps meet funding requirements</a:t>
            </a:r>
          </a:p>
          <a:p>
            <a:pPr marL="571500" indent="-571500">
              <a:buFont typeface="Arial" panose="020B0604020202020204" pitchFamily="34" charset="0"/>
              <a:buChar char="•"/>
            </a:pPr>
            <a:r>
              <a:rPr lang="en-GB" sz="4200" dirty="0">
                <a:ln w="0"/>
                <a:solidFill>
                  <a:schemeClr val="bg1"/>
                </a:solidFill>
                <a:effectLst>
                  <a:outerShdw blurRad="38100" dist="19050" dir="2700000" algn="tl" rotWithShape="0">
                    <a:schemeClr val="dk1">
                      <a:alpha val="40000"/>
                    </a:schemeClr>
                  </a:outerShdw>
                </a:effectLst>
              </a:rPr>
              <a:t>Keeps project data together</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Enhances discoverability</a:t>
            </a:r>
          </a:p>
        </p:txBody>
      </p:sp>
    </p:spTree>
    <p:extLst>
      <p:ext uri="{BB962C8B-B14F-4D97-AF65-F5344CB8AC3E}">
        <p14:creationId xmlns:p14="http://schemas.microsoft.com/office/powerpoint/2010/main" val="37428405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59</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6" name="Picture 5" descr="File:Emoji u1f64c.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029" y="4336293"/>
            <a:ext cx="2110545" cy="2110545"/>
          </a:xfrm>
          <a:prstGeom prst="rect">
            <a:avLst/>
          </a:prstGeom>
        </p:spPr>
      </p:pic>
      <p:sp>
        <p:nvSpPr>
          <p:cNvPr id="7" name="Rectangle 6"/>
          <p:cNvSpPr/>
          <p:nvPr/>
        </p:nvSpPr>
        <p:spPr>
          <a:xfrm>
            <a:off x="323528" y="527312"/>
            <a:ext cx="8787548" cy="2677656"/>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Helps meet funding requirements</a:t>
            </a:r>
          </a:p>
          <a:p>
            <a:pPr marL="571500" indent="-571500">
              <a:buFont typeface="Arial" panose="020B0604020202020204" pitchFamily="34" charset="0"/>
              <a:buChar char="•"/>
            </a:pPr>
            <a:r>
              <a:rPr lang="en-GB" sz="4200" dirty="0">
                <a:ln w="0"/>
                <a:solidFill>
                  <a:schemeClr val="bg1"/>
                </a:solidFill>
                <a:effectLst>
                  <a:outerShdw blurRad="38100" dist="19050" dir="2700000" algn="tl" rotWithShape="0">
                    <a:schemeClr val="dk1">
                      <a:alpha val="40000"/>
                    </a:schemeClr>
                  </a:outerShdw>
                </a:effectLst>
              </a:rPr>
              <a:t>Keeps project data together</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Enhances discoverability</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Tracks usage</a:t>
            </a:r>
          </a:p>
        </p:txBody>
      </p:sp>
    </p:spTree>
    <p:extLst>
      <p:ext uri="{BB962C8B-B14F-4D97-AF65-F5344CB8AC3E}">
        <p14:creationId xmlns:p14="http://schemas.microsoft.com/office/powerpoint/2010/main" val="2621607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6</a:t>
            </a:fld>
            <a:endParaRPr lang="en-US" altLang="en-US" sz="1000">
              <a:solidFill>
                <a:schemeClr val="accent2"/>
              </a:solidFill>
            </a:endParaRPr>
          </a:p>
        </p:txBody>
      </p:sp>
      <p:sp>
        <p:nvSpPr>
          <p:cNvPr id="11" name="Rectangle 10"/>
          <p:cNvSpPr/>
          <p:nvPr/>
        </p:nvSpPr>
        <p:spPr>
          <a:xfrm>
            <a:off x="0" y="0"/>
            <a:ext cx="9144000" cy="644683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2430016" y="2996952"/>
            <a:ext cx="4283968" cy="769441"/>
          </a:xfrm>
          <a:prstGeom prst="rect">
            <a:avLst/>
          </a:prstGeom>
          <a:noFill/>
        </p:spPr>
        <p:txBody>
          <a:bodyPr wrap="square" rtlCol="0">
            <a:spAutoFit/>
          </a:bodyPr>
          <a:lstStyle/>
          <a:p>
            <a:pPr algn="ctr"/>
            <a:r>
              <a:rPr lang="en-GB" sz="4400" dirty="0">
                <a:solidFill>
                  <a:srgbClr val="E0E0E0"/>
                </a:solidFill>
              </a:rPr>
              <a:t>MoDA</a:t>
            </a:r>
          </a:p>
        </p:txBody>
      </p:sp>
      <p:sp>
        <p:nvSpPr>
          <p:cNvPr id="7" name="TextBox 6"/>
          <p:cNvSpPr txBox="1"/>
          <p:nvPr/>
        </p:nvSpPr>
        <p:spPr>
          <a:xfrm>
            <a:off x="-234098" y="198974"/>
            <a:ext cx="835351" cy="6247864"/>
          </a:xfrm>
          <a:prstGeom prst="rect">
            <a:avLst/>
          </a:prstGeom>
          <a:noFill/>
        </p:spPr>
        <p:txBody>
          <a:bodyPr wrap="square" rtlCol="0">
            <a:spAutoFit/>
          </a:bodyPr>
          <a:lstStyle/>
          <a:p>
            <a:r>
              <a:rPr lang="en-GB" sz="40000" i="1" dirty="0">
                <a:solidFill>
                  <a:schemeClr val="bg1">
                    <a:alpha val="11000"/>
                  </a:schemeClr>
                </a:solidFill>
              </a:rPr>
              <a:t>1</a:t>
            </a:r>
          </a:p>
        </p:txBody>
      </p:sp>
    </p:spTree>
    <p:extLst>
      <p:ext uri="{BB962C8B-B14F-4D97-AF65-F5344CB8AC3E}">
        <p14:creationId xmlns:p14="http://schemas.microsoft.com/office/powerpoint/2010/main" val="29595147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60</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6" name="Picture 5" descr="File:Emoji u1f64c.svg - Wikimedia Common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2029" y="4336293"/>
            <a:ext cx="2110545" cy="2110545"/>
          </a:xfrm>
          <a:prstGeom prst="rect">
            <a:avLst/>
          </a:prstGeom>
        </p:spPr>
      </p:pic>
      <p:sp>
        <p:nvSpPr>
          <p:cNvPr id="7" name="Rectangle 6"/>
          <p:cNvSpPr/>
          <p:nvPr/>
        </p:nvSpPr>
        <p:spPr>
          <a:xfrm>
            <a:off x="323528" y="527312"/>
            <a:ext cx="8787548" cy="3970318"/>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Helps meet funding requirements</a:t>
            </a:r>
          </a:p>
          <a:p>
            <a:pPr marL="571500" indent="-571500">
              <a:buFont typeface="Arial" panose="020B0604020202020204" pitchFamily="34" charset="0"/>
              <a:buChar char="•"/>
            </a:pPr>
            <a:r>
              <a:rPr lang="en-GB" sz="4200" dirty="0">
                <a:ln w="0"/>
                <a:solidFill>
                  <a:schemeClr val="bg1"/>
                </a:solidFill>
                <a:effectLst>
                  <a:outerShdw blurRad="38100" dist="19050" dir="2700000" algn="tl" rotWithShape="0">
                    <a:schemeClr val="dk1">
                      <a:alpha val="40000"/>
                    </a:schemeClr>
                  </a:outerShdw>
                </a:effectLst>
              </a:rPr>
              <a:t>Keeps project data together</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Enhances discoverability</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Tracks usage</a:t>
            </a:r>
          </a:p>
          <a:p>
            <a:pPr marL="571500" indent="-571500">
              <a:buFont typeface="Arial" panose="020B0604020202020204" pitchFamily="34" charset="0"/>
              <a:buChar char="•"/>
            </a:pPr>
            <a:r>
              <a:rPr lang="en-US" sz="4200" dirty="0">
                <a:ln w="0"/>
                <a:solidFill>
                  <a:schemeClr val="bg1"/>
                </a:solidFill>
                <a:effectLst>
                  <a:outerShdw blurRad="38100" dist="19050" dir="2700000" algn="tl" rotWithShape="0">
                    <a:schemeClr val="dk1">
                      <a:alpha val="40000"/>
                    </a:schemeClr>
                  </a:outerShdw>
                </a:effectLst>
              </a:rPr>
              <a:t>Opens up research processes</a:t>
            </a:r>
          </a:p>
          <a:p>
            <a:endParaRPr lang="en-US" sz="4200" dirty="0">
              <a:ln w="0"/>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6517414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61</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00438" y="4303713"/>
            <a:ext cx="2143125" cy="2143125"/>
          </a:xfrm>
          <a:prstGeom prst="rect">
            <a:avLst/>
          </a:prstGeom>
        </p:spPr>
      </p:pic>
      <p:sp>
        <p:nvSpPr>
          <p:cNvPr id="8" name="Rectangle 7"/>
          <p:cNvSpPr/>
          <p:nvPr/>
        </p:nvSpPr>
        <p:spPr>
          <a:xfrm>
            <a:off x="323528" y="527312"/>
            <a:ext cx="8787548" cy="1384995"/>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How can it </a:t>
            </a:r>
            <a:r>
              <a:rPr lang="en-GB" sz="4200" dirty="0" smtClean="0">
                <a:solidFill>
                  <a:schemeClr val="bg1"/>
                </a:solidFill>
              </a:rPr>
              <a:t>best fit </a:t>
            </a:r>
            <a:r>
              <a:rPr lang="en-GB" sz="4200" dirty="0">
                <a:solidFill>
                  <a:schemeClr val="bg1"/>
                </a:solidFill>
              </a:rPr>
              <a:t>our rhythms and resourcing?</a:t>
            </a:r>
          </a:p>
        </p:txBody>
      </p:sp>
    </p:spTree>
    <p:extLst>
      <p:ext uri="{BB962C8B-B14F-4D97-AF65-F5344CB8AC3E}">
        <p14:creationId xmlns:p14="http://schemas.microsoft.com/office/powerpoint/2010/main" val="411366153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Footer Placeholder 15"/>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8373" name="Slide Number Placeholder 14"/>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6C216E6B-A5CA-49E9-AAF5-E964AA6FC9B5}" type="slidenum">
              <a:rPr lang="en-US" altLang="en-US" sz="1000">
                <a:solidFill>
                  <a:schemeClr val="accent2"/>
                </a:solidFill>
              </a:rPr>
              <a:pPr eaLnBrk="1" hangingPunct="1">
                <a:lnSpc>
                  <a:spcPct val="100000"/>
                </a:lnSpc>
                <a:spcBef>
                  <a:spcPct val="0"/>
                </a:spcBef>
                <a:buFontTx/>
                <a:buNone/>
              </a:pPr>
              <a:t>62</a:t>
            </a:fld>
            <a:endParaRPr lang="en-US" altLang="en-US" sz="1000">
              <a:solidFill>
                <a:schemeClr val="accent2"/>
              </a:solidFill>
            </a:endParaRPr>
          </a:p>
        </p:txBody>
      </p:sp>
      <p:sp>
        <p:nvSpPr>
          <p:cNvPr id="5" name="Rectangle 4"/>
          <p:cNvSpPr/>
          <p:nvPr/>
        </p:nvSpPr>
        <p:spPr>
          <a:xfrm>
            <a:off x="4287308" y="3244334"/>
            <a:ext cx="569387" cy="923330"/>
          </a:xfrm>
          <a:prstGeom prst="rect">
            <a:avLst/>
          </a:prstGeom>
        </p:spPr>
        <p:txBody>
          <a:bodyPr wrap="none">
            <a:spAutoFit/>
          </a:bodyPr>
          <a:lstStyle/>
          <a:p>
            <a:pPr algn="ctr"/>
            <a:r>
              <a:rPr lang="en-GB" sz="5400" dirty="0">
                <a:solidFill>
                  <a:schemeClr val="bg1"/>
                </a:solidFill>
              </a:rPr>
              <a:t>  </a:t>
            </a:r>
            <a:endParaRPr lang="en-US" sz="5400" dirty="0">
              <a:ln w="0"/>
              <a:solidFill>
                <a:schemeClr val="bg1"/>
              </a:solidFill>
              <a:effectLst>
                <a:outerShdw blurRad="38100" dist="19050" dir="2700000" algn="tl" rotWithShape="0">
                  <a:schemeClr val="dk1">
                    <a:alpha val="40000"/>
                  </a:schemeClr>
                </a:outerShdw>
              </a:effectLst>
            </a:endParaRPr>
          </a:p>
        </p:txBody>
      </p:sp>
      <p:pic>
        <p:nvPicPr>
          <p:cNvPr id="2" name="Picture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00438" y="4303713"/>
            <a:ext cx="2143125" cy="2143125"/>
          </a:xfrm>
          <a:prstGeom prst="rect">
            <a:avLst/>
          </a:prstGeom>
        </p:spPr>
      </p:pic>
      <p:sp>
        <p:nvSpPr>
          <p:cNvPr id="8" name="Rectangle 7"/>
          <p:cNvSpPr/>
          <p:nvPr/>
        </p:nvSpPr>
        <p:spPr>
          <a:xfrm>
            <a:off x="323528" y="527312"/>
            <a:ext cx="8787548" cy="2677656"/>
          </a:xfrm>
          <a:prstGeom prst="rect">
            <a:avLst/>
          </a:prstGeom>
        </p:spPr>
        <p:txBody>
          <a:bodyPr wrap="square">
            <a:spAutoFit/>
          </a:bodyPr>
          <a:lstStyle/>
          <a:p>
            <a:pPr marL="571500" indent="-571500">
              <a:buFont typeface="Arial" panose="020B0604020202020204" pitchFamily="34" charset="0"/>
              <a:buChar char="•"/>
            </a:pPr>
            <a:r>
              <a:rPr lang="en-GB" sz="4200" dirty="0">
                <a:solidFill>
                  <a:schemeClr val="bg1"/>
                </a:solidFill>
              </a:rPr>
              <a:t>How can it best fit our rhythms and resourcing?</a:t>
            </a:r>
          </a:p>
          <a:p>
            <a:pPr marL="571500" indent="-571500">
              <a:buFont typeface="Arial" panose="020B0604020202020204" pitchFamily="34" charset="0"/>
              <a:buChar char="•"/>
            </a:pPr>
            <a:r>
              <a:rPr lang="en-GB" sz="4200" dirty="0">
                <a:solidFill>
                  <a:schemeClr val="bg1"/>
                </a:solidFill>
              </a:rPr>
              <a:t>How digitally capable are those who will use it?</a:t>
            </a:r>
          </a:p>
        </p:txBody>
      </p:sp>
    </p:spTree>
    <p:extLst>
      <p:ext uri="{BB962C8B-B14F-4D97-AF65-F5344CB8AC3E}">
        <p14:creationId xmlns:p14="http://schemas.microsoft.com/office/powerpoint/2010/main" val="38353254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63</a:t>
            </a:fld>
            <a:endParaRPr lang="en-US" altLang="en-US" sz="1000">
              <a:solidFill>
                <a:schemeClr val="accent2"/>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148" y="-351011"/>
            <a:ext cx="7791800" cy="6309320"/>
          </a:xfrm>
          <a:prstGeom prst="rect">
            <a:avLst/>
          </a:prstGeom>
        </p:spPr>
      </p:pic>
      <p:sp>
        <p:nvSpPr>
          <p:cNvPr id="6" name="TextBox 5"/>
          <p:cNvSpPr txBox="1"/>
          <p:nvPr/>
        </p:nvSpPr>
        <p:spPr>
          <a:xfrm>
            <a:off x="1528217" y="5958309"/>
            <a:ext cx="7593262" cy="338554"/>
          </a:xfrm>
          <a:prstGeom prst="rect">
            <a:avLst/>
          </a:prstGeom>
          <a:noFill/>
        </p:spPr>
        <p:txBody>
          <a:bodyPr wrap="square" rtlCol="0">
            <a:spAutoFit/>
          </a:bodyPr>
          <a:lstStyle/>
          <a:p>
            <a:r>
              <a:rPr lang="en-GB" sz="1600" dirty="0">
                <a:solidFill>
                  <a:schemeClr val="bg1"/>
                </a:solidFill>
              </a:rPr>
              <a:t>Illustrations by </a:t>
            </a:r>
            <a:r>
              <a:rPr lang="en-GB" sz="1600" dirty="0" err="1">
                <a:solidFill>
                  <a:schemeClr val="bg1"/>
                </a:solidFill>
              </a:rPr>
              <a:t>Jørgen</a:t>
            </a:r>
            <a:r>
              <a:rPr lang="en-GB" sz="1600" dirty="0">
                <a:solidFill>
                  <a:schemeClr val="bg1"/>
                </a:solidFill>
              </a:rPr>
              <a:t> Stamp digitalbevaring.dk CC BY 2.5 Denmark</a:t>
            </a:r>
          </a:p>
        </p:txBody>
      </p:sp>
    </p:spTree>
    <p:extLst>
      <p:ext uri="{BB962C8B-B14F-4D97-AF65-F5344CB8AC3E}">
        <p14:creationId xmlns:p14="http://schemas.microsoft.com/office/powerpoint/2010/main" val="259851986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64</a:t>
            </a:fld>
            <a:endParaRPr lang="en-US" altLang="en-US" sz="1000">
              <a:solidFill>
                <a:schemeClr val="accent2"/>
              </a:solidFill>
            </a:endParaRPr>
          </a:p>
        </p:txBody>
      </p:sp>
      <p:sp>
        <p:nvSpPr>
          <p:cNvPr id="7" name="TextBox 6"/>
          <p:cNvSpPr txBox="1"/>
          <p:nvPr/>
        </p:nvSpPr>
        <p:spPr>
          <a:xfrm>
            <a:off x="-234098" y="198974"/>
            <a:ext cx="835351" cy="6247864"/>
          </a:xfrm>
          <a:prstGeom prst="rect">
            <a:avLst/>
          </a:prstGeom>
          <a:noFill/>
        </p:spPr>
        <p:txBody>
          <a:bodyPr wrap="square" rtlCol="0" anchor="t">
            <a:spAutoFit/>
          </a:bodyPr>
          <a:lstStyle/>
          <a:p>
            <a:endParaRPr lang="en-GB" sz="40000" i="1" dirty="0">
              <a:solidFill>
                <a:schemeClr val="bg1">
                  <a:alpha val="11000"/>
                </a:schemeClr>
              </a:solidFill>
              <a:cs typeface="Arial"/>
            </a:endParaRPr>
          </a:p>
        </p:txBody>
      </p:sp>
      <p:sp>
        <p:nvSpPr>
          <p:cNvPr id="2" name="TextBox 1">
            <a:extLst>
              <a:ext uri="{FF2B5EF4-FFF2-40B4-BE49-F238E27FC236}">
                <a16:creationId xmlns:a16="http://schemas.microsoft.com/office/drawing/2014/main" id="{13333C94-2ADC-4344-B1C4-D18B9AB647D2}"/>
              </a:ext>
            </a:extLst>
          </p:cNvPr>
          <p:cNvSpPr txBox="1"/>
          <p:nvPr/>
        </p:nvSpPr>
        <p:spPr>
          <a:xfrm>
            <a:off x="307782" y="1268760"/>
            <a:ext cx="859799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dirty="0">
                <a:solidFill>
                  <a:schemeClr val="bg1"/>
                </a:solidFill>
                <a:cs typeface="Arial"/>
              </a:rPr>
              <a:t>museum </a:t>
            </a:r>
            <a:r>
              <a:rPr lang="en-US" sz="6000" b="1" dirty="0">
                <a:solidFill>
                  <a:schemeClr val="bg1"/>
                </a:solidFill>
                <a:cs typeface="Arial"/>
              </a:rPr>
              <a:t>collections</a:t>
            </a:r>
            <a:endParaRPr lang="en-US" b="1" dirty="0">
              <a:solidFill>
                <a:schemeClr val="bg1"/>
              </a:solidFill>
            </a:endParaRPr>
          </a:p>
        </p:txBody>
      </p:sp>
      <p:sp>
        <p:nvSpPr>
          <p:cNvPr id="3" name="TextBox 2"/>
          <p:cNvSpPr txBox="1"/>
          <p:nvPr/>
        </p:nvSpPr>
        <p:spPr>
          <a:xfrm>
            <a:off x="1488434" y="2740390"/>
            <a:ext cx="6264696" cy="2308324"/>
          </a:xfrm>
          <a:prstGeom prst="rect">
            <a:avLst/>
          </a:prstGeom>
          <a:noFill/>
        </p:spPr>
        <p:txBody>
          <a:bodyPr wrap="square" rtlCol="0">
            <a:spAutoFit/>
          </a:bodyPr>
          <a:lstStyle/>
          <a:p>
            <a:r>
              <a:rPr lang="en-GB" sz="4000" dirty="0">
                <a:solidFill>
                  <a:schemeClr val="bg1"/>
                </a:solidFill>
              </a:rPr>
              <a:t>Historical</a:t>
            </a:r>
            <a:r>
              <a:rPr lang="en-GB" sz="4000" dirty="0"/>
              <a:t> </a:t>
            </a:r>
            <a:r>
              <a:rPr lang="en-GB" sz="4800" b="1" dirty="0">
                <a:solidFill>
                  <a:schemeClr val="bg1"/>
                </a:solidFill>
              </a:rPr>
              <a:t>objects</a:t>
            </a:r>
            <a:endParaRPr lang="en-GB" sz="4000" b="1" dirty="0">
              <a:solidFill>
                <a:schemeClr val="bg1"/>
              </a:solidFill>
            </a:endParaRPr>
          </a:p>
          <a:p>
            <a:r>
              <a:rPr lang="en-GB" sz="4000" dirty="0">
                <a:solidFill>
                  <a:schemeClr val="bg1"/>
                </a:solidFill>
              </a:rPr>
              <a:t>Collected</a:t>
            </a:r>
            <a:r>
              <a:rPr lang="en-GB" sz="4000" dirty="0"/>
              <a:t> </a:t>
            </a:r>
            <a:r>
              <a:rPr lang="en-GB" sz="4800" b="1" dirty="0">
                <a:solidFill>
                  <a:schemeClr val="bg1"/>
                </a:solidFill>
              </a:rPr>
              <a:t>knowledge</a:t>
            </a:r>
            <a:r>
              <a:rPr lang="en-GB" sz="4000" dirty="0"/>
              <a:t>, </a:t>
            </a:r>
            <a:r>
              <a:rPr lang="en-GB" sz="4800" b="1" dirty="0">
                <a:solidFill>
                  <a:schemeClr val="bg1"/>
                </a:solidFill>
              </a:rPr>
              <a:t>learning</a:t>
            </a:r>
            <a:r>
              <a:rPr lang="en-GB" sz="4000" dirty="0"/>
              <a:t> </a:t>
            </a:r>
            <a:r>
              <a:rPr lang="en-GB" sz="4000" dirty="0">
                <a:solidFill>
                  <a:schemeClr val="bg1"/>
                </a:solidFill>
              </a:rPr>
              <a:t>and</a:t>
            </a:r>
            <a:r>
              <a:rPr lang="en-GB" sz="4000" dirty="0"/>
              <a:t> </a:t>
            </a:r>
            <a:r>
              <a:rPr lang="en-GB" sz="4800" b="1" dirty="0">
                <a:solidFill>
                  <a:schemeClr val="bg1"/>
                </a:solidFill>
              </a:rPr>
              <a:t>research</a:t>
            </a:r>
            <a:endParaRPr lang="en-GB" sz="4000" b="1" dirty="0">
              <a:solidFill>
                <a:schemeClr val="bg1"/>
              </a:solidFill>
            </a:endParaRPr>
          </a:p>
        </p:txBody>
      </p:sp>
    </p:spTree>
    <p:extLst>
      <p:ext uri="{BB962C8B-B14F-4D97-AF65-F5344CB8AC3E}">
        <p14:creationId xmlns:p14="http://schemas.microsoft.com/office/powerpoint/2010/main" val="423288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dirty="0">
                <a:solidFill>
                  <a:schemeClr val="accent2"/>
                </a:solidFill>
              </a:rPr>
              <a:t>Collecting Knowledge: </a:t>
            </a:r>
            <a:r>
              <a:rPr lang="en-US" altLang="en-US" sz="1000" dirty="0" err="1">
                <a:solidFill>
                  <a:schemeClr val="accent2"/>
                </a:solidFill>
              </a:rPr>
              <a:t>Figshare</a:t>
            </a:r>
            <a:r>
              <a:rPr lang="en-US" altLang="en-US" sz="1000" dirty="0">
                <a:solidFill>
                  <a:schemeClr val="accent2"/>
                </a:solidFill>
              </a:rPr>
              <a:t> in the Museum</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65</a:t>
            </a:fld>
            <a:endParaRPr lang="en-US" altLang="en-US" sz="1000">
              <a:solidFill>
                <a:schemeClr val="accent2"/>
              </a:solidFill>
            </a:endParaRPr>
          </a:p>
        </p:txBody>
      </p:sp>
      <p:sp>
        <p:nvSpPr>
          <p:cNvPr id="7" name="TextBox 6"/>
          <p:cNvSpPr txBox="1"/>
          <p:nvPr/>
        </p:nvSpPr>
        <p:spPr>
          <a:xfrm>
            <a:off x="-234098" y="198974"/>
            <a:ext cx="835351" cy="6247864"/>
          </a:xfrm>
          <a:prstGeom prst="rect">
            <a:avLst/>
          </a:prstGeom>
          <a:noFill/>
        </p:spPr>
        <p:txBody>
          <a:bodyPr wrap="square" rtlCol="0" anchor="t">
            <a:spAutoFit/>
          </a:bodyPr>
          <a:lstStyle/>
          <a:p>
            <a:endParaRPr lang="en-GB" sz="40000" i="1" dirty="0">
              <a:solidFill>
                <a:schemeClr val="bg1">
                  <a:alpha val="11000"/>
                </a:schemeClr>
              </a:solidFill>
              <a:cs typeface="Arial"/>
            </a:endParaRPr>
          </a:p>
        </p:txBody>
      </p:sp>
      <p:sp>
        <p:nvSpPr>
          <p:cNvPr id="2" name="TextBox 1">
            <a:extLst>
              <a:ext uri="{FF2B5EF4-FFF2-40B4-BE49-F238E27FC236}">
                <a16:creationId xmlns:a16="http://schemas.microsoft.com/office/drawing/2014/main" id="{13333C94-2ADC-4344-B1C4-D18B9AB647D2}"/>
              </a:ext>
            </a:extLst>
          </p:cNvPr>
          <p:cNvSpPr txBox="1"/>
          <p:nvPr/>
        </p:nvSpPr>
        <p:spPr>
          <a:xfrm>
            <a:off x="307782" y="1268760"/>
            <a:ext cx="8597990" cy="101566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dirty="0">
                <a:solidFill>
                  <a:schemeClr val="bg1"/>
                </a:solidFill>
                <a:cs typeface="Arial"/>
              </a:rPr>
              <a:t>museum </a:t>
            </a:r>
            <a:r>
              <a:rPr lang="en-US" sz="6000" b="1" dirty="0">
                <a:solidFill>
                  <a:schemeClr val="bg1"/>
                </a:solidFill>
                <a:cs typeface="Arial"/>
              </a:rPr>
              <a:t>collections</a:t>
            </a:r>
            <a:endParaRPr lang="en-US" b="1" dirty="0">
              <a:solidFill>
                <a:schemeClr val="bg1"/>
              </a:solidFill>
            </a:endParaRPr>
          </a:p>
        </p:txBody>
      </p:sp>
      <p:sp>
        <p:nvSpPr>
          <p:cNvPr id="3" name="TextBox 2"/>
          <p:cNvSpPr txBox="1"/>
          <p:nvPr/>
        </p:nvSpPr>
        <p:spPr>
          <a:xfrm>
            <a:off x="1488434" y="2740390"/>
            <a:ext cx="6264696" cy="2185214"/>
          </a:xfrm>
          <a:prstGeom prst="rect">
            <a:avLst/>
          </a:prstGeom>
          <a:noFill/>
        </p:spPr>
        <p:txBody>
          <a:bodyPr wrap="square" rtlCol="0">
            <a:spAutoFit/>
          </a:bodyPr>
          <a:lstStyle/>
          <a:p>
            <a:r>
              <a:rPr lang="en-GB" sz="4800" b="1" dirty="0">
                <a:solidFill>
                  <a:schemeClr val="bg1"/>
                </a:solidFill>
              </a:rPr>
              <a:t>Shared</a:t>
            </a:r>
            <a:r>
              <a:rPr lang="en-GB" sz="4000" dirty="0">
                <a:solidFill>
                  <a:schemeClr val="bg1"/>
                </a:solidFill>
              </a:rPr>
              <a:t> historical</a:t>
            </a:r>
            <a:r>
              <a:rPr lang="en-GB" sz="4000" dirty="0"/>
              <a:t> </a:t>
            </a:r>
            <a:r>
              <a:rPr lang="en-GB" sz="4000" dirty="0">
                <a:solidFill>
                  <a:schemeClr val="bg1"/>
                </a:solidFill>
              </a:rPr>
              <a:t>objects</a:t>
            </a:r>
          </a:p>
          <a:p>
            <a:r>
              <a:rPr lang="en-GB" sz="4800" b="1" dirty="0">
                <a:solidFill>
                  <a:schemeClr val="bg1"/>
                </a:solidFill>
              </a:rPr>
              <a:t>Shared</a:t>
            </a:r>
            <a:r>
              <a:rPr lang="en-GB" sz="4000" dirty="0">
                <a:solidFill>
                  <a:schemeClr val="bg1"/>
                </a:solidFill>
              </a:rPr>
              <a:t> knowledge, learning and research</a:t>
            </a:r>
          </a:p>
        </p:txBody>
      </p:sp>
    </p:spTree>
    <p:extLst>
      <p:ext uri="{BB962C8B-B14F-4D97-AF65-F5344CB8AC3E}">
        <p14:creationId xmlns:p14="http://schemas.microsoft.com/office/powerpoint/2010/main" val="810008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8" name="Diagonal Stripe 7"/>
          <p:cNvSpPr/>
          <p:nvPr/>
        </p:nvSpPr>
        <p:spPr>
          <a:xfrm rot="183905">
            <a:off x="33117" y="-177745"/>
            <a:ext cx="4951119" cy="5430251"/>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24" y="1290638"/>
            <a:ext cx="2901078" cy="814387"/>
          </a:xfrm>
          <a:prstGeom prst="rect">
            <a:avLst/>
          </a:prstGeom>
        </p:spPr>
      </p:pic>
      <p:sp>
        <p:nvSpPr>
          <p:cNvPr id="7" name="Rectangle 6"/>
          <p:cNvSpPr/>
          <p:nvPr/>
        </p:nvSpPr>
        <p:spPr>
          <a:xfrm>
            <a:off x="4283968" y="836712"/>
            <a:ext cx="4628817" cy="2952328"/>
          </a:xfrm>
          <a:prstGeom prst="rect">
            <a:avLst/>
          </a:prstGeom>
          <a:solidFill>
            <a:schemeClr val="bg1">
              <a:lumMod val="6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 Placeholder 4">
            <a:extLst>
              <a:ext uri="{FF2B5EF4-FFF2-40B4-BE49-F238E27FC236}">
                <a16:creationId xmlns:a16="http://schemas.microsoft.com/office/drawing/2014/main" id="{F605FD1F-0CD6-4AE0-B0C5-7A5E37AB284D}"/>
              </a:ext>
            </a:extLst>
          </p:cNvPr>
          <p:cNvSpPr txBox="1">
            <a:spLocks/>
          </p:cNvSpPr>
          <p:nvPr/>
        </p:nvSpPr>
        <p:spPr bwMode="auto">
          <a:xfrm>
            <a:off x="4870118" y="2312876"/>
            <a:ext cx="4446587" cy="248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1200"/>
              </a:spcBef>
              <a:spcAft>
                <a:spcPct val="0"/>
              </a:spcAft>
              <a:buFont typeface="Arial" panose="020B0604020202020204" pitchFamily="34" charset="0"/>
              <a:buNone/>
              <a:defRPr sz="1600" kern="1200">
                <a:solidFill>
                  <a:schemeClr val="accent2"/>
                </a:solidFill>
                <a:latin typeface="+mn-lt"/>
                <a:ea typeface="ＭＳ Ｐゴシック" charset="-128"/>
                <a:cs typeface="+mn-cs"/>
              </a:defRPr>
            </a:lvl1pPr>
            <a:lvl2pPr marL="457200" indent="0" algn="ctr" rtl="0" eaLnBrk="0" fontAlgn="base" hangingPunct="0">
              <a:spcBef>
                <a:spcPts val="1000"/>
              </a:spcBef>
              <a:spcAft>
                <a:spcPct val="0"/>
              </a:spcAft>
              <a:buClr>
                <a:schemeClr val="accent2"/>
              </a:buClr>
              <a:buFont typeface="Arial" panose="020B0604020202020204" pitchFamily="34" charset="0"/>
              <a:buNone/>
              <a:defRPr sz="2000" kern="1200">
                <a:solidFill>
                  <a:schemeClr val="tx1">
                    <a:tint val="75000"/>
                  </a:schemeClr>
                </a:solidFill>
                <a:latin typeface="+mn-lt"/>
                <a:ea typeface="ＭＳ Ｐゴシック" charset="-128"/>
                <a:cs typeface="+mn-cs"/>
              </a:defRPr>
            </a:lvl2pPr>
            <a:lvl3pPr marL="914400" indent="0" algn="ctr" rtl="0" eaLnBrk="0" fontAlgn="base" hangingPunct="0">
              <a:spcBef>
                <a:spcPts val="500"/>
              </a:spcBef>
              <a:spcAft>
                <a:spcPct val="0"/>
              </a:spcAft>
              <a:buClr>
                <a:schemeClr val="accent2"/>
              </a:buClr>
              <a:buFont typeface="Arial" panose="020B0604020202020204" pitchFamily="34" charset="0"/>
              <a:buNone/>
              <a:defRPr sz="2000" kern="1200">
                <a:solidFill>
                  <a:schemeClr val="tx1">
                    <a:tint val="75000"/>
                  </a:schemeClr>
                </a:solidFill>
                <a:latin typeface="+mn-lt"/>
                <a:ea typeface="ＭＳ Ｐゴシック" charset="-128"/>
                <a:cs typeface="+mn-cs"/>
              </a:defRPr>
            </a:lvl3pPr>
            <a:lvl4pPr marL="1371600" indent="0" algn="ctr" rtl="0" eaLnBrk="0" fontAlgn="base" hangingPunct="0">
              <a:spcBef>
                <a:spcPts val="500"/>
              </a:spcBef>
              <a:spcAft>
                <a:spcPct val="0"/>
              </a:spcAft>
              <a:buClr>
                <a:schemeClr val="accent2"/>
              </a:buClr>
              <a:buFont typeface="Arial" panose="020B0604020202020204" pitchFamily="34" charset="0"/>
              <a:buNone/>
              <a:defRPr sz="2000" kern="1200">
                <a:solidFill>
                  <a:schemeClr val="tx1">
                    <a:tint val="75000"/>
                  </a:schemeClr>
                </a:solidFill>
                <a:latin typeface="+mn-lt"/>
                <a:ea typeface="ＭＳ Ｐゴシック" charset="-128"/>
                <a:cs typeface="+mn-cs"/>
              </a:defRPr>
            </a:lvl4pPr>
            <a:lvl5pPr marL="1828800" indent="0" algn="ctr" rtl="0" eaLnBrk="0" fontAlgn="base" hangingPunct="0">
              <a:lnSpc>
                <a:spcPct val="90000"/>
              </a:lnSpc>
              <a:spcBef>
                <a:spcPts val="2400"/>
              </a:spcBef>
              <a:spcAft>
                <a:spcPct val="0"/>
              </a:spcAft>
              <a:buFont typeface="Arial" panose="020B0604020202020204" pitchFamily="34" charset="0"/>
              <a:buNone/>
              <a:defRPr sz="2400" b="1" kern="1200">
                <a:solidFill>
                  <a:schemeClr val="tx1">
                    <a:tint val="75000"/>
                  </a:schemeClr>
                </a:solidFill>
                <a:latin typeface="+mn-lt"/>
                <a:ea typeface="ＭＳ Ｐゴシック" charset="-128"/>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cs typeface="Arial"/>
                <a:hlinkClick r:id="rId5"/>
              </a:rPr>
              <a:t>s.e.woodward@mdx.ac.uk</a:t>
            </a:r>
            <a:r>
              <a:rPr lang="en-US" dirty="0">
                <a:cs typeface="Arial"/>
              </a:rPr>
              <a:t> </a:t>
            </a:r>
          </a:p>
          <a:p>
            <a:r>
              <a:rPr lang="en-US" dirty="0">
                <a:cs typeface="Arial"/>
                <a:hlinkClick r:id="rId6"/>
              </a:rPr>
              <a:t>www.moda.mdx.ac.uk</a:t>
            </a:r>
            <a:r>
              <a:rPr lang="en-US" dirty="0">
                <a:cs typeface="Arial"/>
              </a:rPr>
              <a:t> </a:t>
            </a:r>
          </a:p>
          <a:p>
            <a:r>
              <a:rPr lang="en-US" dirty="0">
                <a:latin typeface="Calibri"/>
                <a:cs typeface="Calibri"/>
              </a:rPr>
              <a:t> </a:t>
            </a:r>
            <a:r>
              <a:rPr lang="en-US" dirty="0">
                <a:latin typeface="Calibri"/>
                <a:cs typeface="Calibri"/>
                <a:hlinkClick r:id="rId7"/>
              </a:rPr>
              <a:t>@</a:t>
            </a:r>
            <a:r>
              <a:rPr lang="en-US" dirty="0" err="1">
                <a:latin typeface="Calibri"/>
                <a:cs typeface="Calibri"/>
                <a:hlinkClick r:id="rId7"/>
              </a:rPr>
              <a:t>modamuseum</a:t>
            </a:r>
            <a:r>
              <a:rPr lang="en-US" dirty="0">
                <a:latin typeface="Calibri"/>
                <a:cs typeface="Calibri"/>
                <a:hlinkClick r:id="rId7"/>
              </a:rPr>
              <a:t> </a:t>
            </a:r>
            <a:r>
              <a:rPr lang="en-US" dirty="0">
                <a:latin typeface="Calibri"/>
                <a:cs typeface="Calibri"/>
              </a:rPr>
              <a:t> </a:t>
            </a:r>
            <a:endParaRPr lang="en-US" dirty="0"/>
          </a:p>
          <a:p>
            <a:r>
              <a:rPr lang="en-US" dirty="0">
                <a:latin typeface="Calibri"/>
                <a:cs typeface="Calibri"/>
              </a:rPr>
              <a:t> </a:t>
            </a:r>
            <a:r>
              <a:rPr lang="en-US" dirty="0">
                <a:latin typeface="Calibri"/>
                <a:cs typeface="Calibri"/>
                <a:hlinkClick r:id="rId8"/>
              </a:rPr>
              <a:t>@</a:t>
            </a:r>
            <a:r>
              <a:rPr lang="en-US" dirty="0" err="1">
                <a:latin typeface="Calibri"/>
                <a:cs typeface="Calibri"/>
                <a:hlinkClick r:id="rId8"/>
              </a:rPr>
              <a:t>MuseumOfDomesticDesignAndArchitecture</a:t>
            </a:r>
            <a:endParaRPr lang="en-US" dirty="0"/>
          </a:p>
          <a:p>
            <a:endParaRPr lang="en-US" dirty="0">
              <a:latin typeface="Calibri"/>
              <a:cs typeface="Calibri"/>
            </a:endParaRPr>
          </a:p>
          <a:p>
            <a:endParaRPr lang="en-US" dirty="0">
              <a:cs typeface="Arial"/>
            </a:endParaRPr>
          </a:p>
        </p:txBody>
      </p:sp>
      <p:sp>
        <p:nvSpPr>
          <p:cNvPr id="10" name="Title 2">
            <a:extLst>
              <a:ext uri="{FF2B5EF4-FFF2-40B4-BE49-F238E27FC236}">
                <a16:creationId xmlns:a16="http://schemas.microsoft.com/office/drawing/2014/main" id="{B9733162-3781-428F-B4FC-9728352711B9}"/>
              </a:ext>
            </a:extLst>
          </p:cNvPr>
          <p:cNvSpPr txBox="1">
            <a:spLocks/>
          </p:cNvSpPr>
          <p:nvPr/>
        </p:nvSpPr>
        <p:spPr bwMode="auto">
          <a:xfrm>
            <a:off x="4385705" y="1135344"/>
            <a:ext cx="4854799" cy="997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85000"/>
              </a:lnSpc>
              <a:spcBef>
                <a:spcPct val="0"/>
              </a:spcBef>
              <a:spcAft>
                <a:spcPct val="0"/>
              </a:spcAft>
              <a:defRPr sz="6600" b="0" kern="1200">
                <a:solidFill>
                  <a:schemeClr val="bg1"/>
                </a:solidFill>
                <a:latin typeface="+mj-lt"/>
                <a:ea typeface="ＭＳ Ｐゴシック" charset="-128"/>
                <a:cs typeface="+mj-cs"/>
              </a:defRPr>
            </a:lvl1pPr>
            <a:lvl2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2pPr>
            <a:lvl3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3pPr>
            <a:lvl4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4pPr>
            <a:lvl5pPr algn="l" rtl="0" eaLnBrk="0" fontAlgn="base" hangingPunct="0">
              <a:lnSpc>
                <a:spcPct val="90000"/>
              </a:lnSpc>
              <a:spcBef>
                <a:spcPct val="0"/>
              </a:spcBef>
              <a:spcAft>
                <a:spcPct val="0"/>
              </a:spcAft>
              <a:defRPr sz="3000">
                <a:solidFill>
                  <a:schemeClr val="bg2"/>
                </a:solidFill>
                <a:latin typeface="Arial" charset="0"/>
                <a:ea typeface="ＭＳ Ｐゴシック" charset="-128"/>
              </a:defRPr>
            </a:lvl5pPr>
            <a:lvl6pPr marL="457200" algn="l" rtl="0" fontAlgn="base">
              <a:lnSpc>
                <a:spcPct val="90000"/>
              </a:lnSpc>
              <a:spcBef>
                <a:spcPct val="0"/>
              </a:spcBef>
              <a:spcAft>
                <a:spcPct val="0"/>
              </a:spcAft>
              <a:defRPr sz="3000">
                <a:solidFill>
                  <a:schemeClr val="bg2"/>
                </a:solidFill>
                <a:latin typeface="Arial" charset="0"/>
                <a:ea typeface="ＭＳ Ｐゴシック" charset="-128"/>
              </a:defRPr>
            </a:lvl6pPr>
            <a:lvl7pPr marL="914400" algn="l" rtl="0" fontAlgn="base">
              <a:lnSpc>
                <a:spcPct val="90000"/>
              </a:lnSpc>
              <a:spcBef>
                <a:spcPct val="0"/>
              </a:spcBef>
              <a:spcAft>
                <a:spcPct val="0"/>
              </a:spcAft>
              <a:defRPr sz="3000">
                <a:solidFill>
                  <a:schemeClr val="bg2"/>
                </a:solidFill>
                <a:latin typeface="Arial" charset="0"/>
                <a:ea typeface="ＭＳ Ｐゴシック" charset="-128"/>
              </a:defRPr>
            </a:lvl7pPr>
            <a:lvl8pPr marL="1371600" algn="l" rtl="0" fontAlgn="base">
              <a:lnSpc>
                <a:spcPct val="90000"/>
              </a:lnSpc>
              <a:spcBef>
                <a:spcPct val="0"/>
              </a:spcBef>
              <a:spcAft>
                <a:spcPct val="0"/>
              </a:spcAft>
              <a:defRPr sz="3000">
                <a:solidFill>
                  <a:schemeClr val="bg2"/>
                </a:solidFill>
                <a:latin typeface="Arial" charset="0"/>
                <a:ea typeface="ＭＳ Ｐゴシック" charset="-128"/>
              </a:defRPr>
            </a:lvl8pPr>
            <a:lvl9pPr marL="1828800" algn="l" rtl="0" fontAlgn="base">
              <a:lnSpc>
                <a:spcPct val="90000"/>
              </a:lnSpc>
              <a:spcBef>
                <a:spcPct val="0"/>
              </a:spcBef>
              <a:spcAft>
                <a:spcPct val="0"/>
              </a:spcAft>
              <a:defRPr sz="3000">
                <a:solidFill>
                  <a:schemeClr val="bg2"/>
                </a:solidFill>
                <a:latin typeface="Arial" charset="0"/>
                <a:ea typeface="ＭＳ Ｐゴシック" charset="-128"/>
              </a:defRPr>
            </a:lvl9pPr>
          </a:lstStyle>
          <a:p>
            <a:r>
              <a:rPr lang="en-US" sz="3600" dirty="0">
                <a:cs typeface="Arial"/>
              </a:rPr>
              <a:t> Sian Woodward,</a:t>
            </a:r>
            <a:br>
              <a:rPr lang="en-US" sz="3600" dirty="0">
                <a:cs typeface="Arial"/>
              </a:rPr>
            </a:br>
            <a:r>
              <a:rPr lang="en-US" sz="3600" dirty="0">
                <a:cs typeface="Arial"/>
              </a:rPr>
              <a:t> Collections Manager</a:t>
            </a:r>
            <a:endParaRPr lang="en-US" sz="3600" dirty="0"/>
          </a:p>
        </p:txBody>
      </p:sp>
      <p:pic>
        <p:nvPicPr>
          <p:cNvPr id="11" name="Picture 6" descr="A close up of a logo&#10;&#10;Description generated with high confidence">
            <a:extLst>
              <a:ext uri="{FF2B5EF4-FFF2-40B4-BE49-F238E27FC236}">
                <a16:creationId xmlns:a16="http://schemas.microsoft.com/office/drawing/2014/main" id="{BDCD6FDA-89A7-4D64-BCAA-87BDA3FF0938}"/>
              </a:ext>
            </a:extLst>
          </p:cNvPr>
          <p:cNvPicPr>
            <a:picLocks noChangeAspect="1"/>
          </p:cNvPicPr>
          <p:nvPr/>
        </p:nvPicPr>
        <p:blipFill>
          <a:blip r:embed="rId9"/>
          <a:stretch>
            <a:fillRect/>
          </a:stretch>
        </p:blipFill>
        <p:spPr>
          <a:xfrm>
            <a:off x="4463550" y="2992321"/>
            <a:ext cx="339405" cy="348930"/>
          </a:xfrm>
          <a:prstGeom prst="rect">
            <a:avLst/>
          </a:prstGeom>
        </p:spPr>
      </p:pic>
      <p:pic>
        <p:nvPicPr>
          <p:cNvPr id="12" name="Picture 8">
            <a:extLst>
              <a:ext uri="{FF2B5EF4-FFF2-40B4-BE49-F238E27FC236}">
                <a16:creationId xmlns:a16="http://schemas.microsoft.com/office/drawing/2014/main" id="{AC433C55-3C86-4D48-9F81-9FA184C4D521}"/>
              </a:ext>
            </a:extLst>
          </p:cNvPr>
          <p:cNvPicPr>
            <a:picLocks noChangeAspect="1"/>
          </p:cNvPicPr>
          <p:nvPr/>
        </p:nvPicPr>
        <p:blipFill>
          <a:blip r:embed="rId10"/>
          <a:stretch>
            <a:fillRect/>
          </a:stretch>
        </p:blipFill>
        <p:spPr>
          <a:xfrm>
            <a:off x="4463550" y="3411238"/>
            <a:ext cx="361059" cy="307815"/>
          </a:xfrm>
          <a:prstGeom prst="rect">
            <a:avLst/>
          </a:prstGeom>
        </p:spPr>
      </p:pic>
    </p:spTree>
    <p:extLst>
      <p:ext uri="{BB962C8B-B14F-4D97-AF65-F5344CB8AC3E}">
        <p14:creationId xmlns:p14="http://schemas.microsoft.com/office/powerpoint/2010/main" val="1337173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7</a:t>
            </a:fld>
            <a:endParaRPr lang="en-US" altLang="en-US" sz="1000">
              <a:solidFill>
                <a:schemeClr val="accent2"/>
              </a:solidFill>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9552" y="404664"/>
            <a:ext cx="8064698" cy="5472608"/>
          </a:xfrm>
          <a:prstGeom prst="rect">
            <a:avLst/>
          </a:prstGeom>
        </p:spPr>
      </p:pic>
      <p:sp>
        <p:nvSpPr>
          <p:cNvPr id="4" name="TextBox 3"/>
          <p:cNvSpPr txBox="1"/>
          <p:nvPr/>
        </p:nvSpPr>
        <p:spPr>
          <a:xfrm>
            <a:off x="554495" y="5977389"/>
            <a:ext cx="7833929" cy="369332"/>
          </a:xfrm>
          <a:prstGeom prst="rect">
            <a:avLst/>
          </a:prstGeom>
          <a:noFill/>
        </p:spPr>
        <p:txBody>
          <a:bodyPr wrap="square" rtlCol="0" anchor="t">
            <a:spAutoFit/>
          </a:bodyPr>
          <a:lstStyle/>
          <a:p>
            <a:pPr algn="ctr"/>
            <a:r>
              <a:rPr lang="en-GB" dirty="0">
                <a:solidFill>
                  <a:schemeClr val="bg1"/>
                </a:solidFill>
              </a:rPr>
              <a:t>A design for a drawing room by Arthur Silver, c. 1885.</a:t>
            </a:r>
            <a:endParaRPr lang="en-US"/>
          </a:p>
        </p:txBody>
      </p:sp>
    </p:spTree>
    <p:extLst>
      <p:ext uri="{BB962C8B-B14F-4D97-AF65-F5344CB8AC3E}">
        <p14:creationId xmlns:p14="http://schemas.microsoft.com/office/powerpoint/2010/main" val="1130702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8</a:t>
            </a:fld>
            <a:endParaRPr lang="en-US" altLang="en-US" sz="1000">
              <a:solidFill>
                <a:schemeClr val="accent2"/>
              </a:solidFill>
            </a:endParaRPr>
          </a:p>
        </p:txBody>
      </p:sp>
      <p:sp>
        <p:nvSpPr>
          <p:cNvPr id="4" name="TextBox 3"/>
          <p:cNvSpPr txBox="1"/>
          <p:nvPr/>
        </p:nvSpPr>
        <p:spPr>
          <a:xfrm>
            <a:off x="683169" y="5705872"/>
            <a:ext cx="8183580" cy="369332"/>
          </a:xfrm>
          <a:prstGeom prst="rect">
            <a:avLst/>
          </a:prstGeom>
          <a:noFill/>
        </p:spPr>
        <p:txBody>
          <a:bodyPr wrap="square" rtlCol="0" anchor="t">
            <a:spAutoFit/>
          </a:bodyPr>
          <a:lstStyle/>
          <a:p>
            <a:pPr algn="ctr"/>
            <a:r>
              <a:rPr lang="en-GB" dirty="0">
                <a:solidFill>
                  <a:schemeClr val="bg1"/>
                </a:solidFill>
              </a:rPr>
              <a:t>Upholstery moquette from a design by Lewis Jones of the Silver Studio, 1935.</a:t>
            </a:r>
            <a:endParaRPr lang="en-US">
              <a:solidFill>
                <a:schemeClr val="bg1"/>
              </a:solidFil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186" b="1766"/>
          <a:stretch/>
        </p:blipFill>
        <p:spPr>
          <a:xfrm>
            <a:off x="1691680" y="287803"/>
            <a:ext cx="6002878" cy="5229430"/>
          </a:xfrm>
          <a:prstGeom prst="rect">
            <a:avLst/>
          </a:prstGeom>
        </p:spPr>
      </p:pic>
    </p:spTree>
    <p:extLst>
      <p:ext uri="{BB962C8B-B14F-4D97-AF65-F5344CB8AC3E}">
        <p14:creationId xmlns:p14="http://schemas.microsoft.com/office/powerpoint/2010/main" val="23714861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Footer Placeholder 8"/>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accent2"/>
                </a:solidFill>
              </a:rPr>
              <a:t>Presentation title</a:t>
            </a:r>
          </a:p>
        </p:txBody>
      </p:sp>
      <p:sp>
        <p:nvSpPr>
          <p:cNvPr id="55300" name="Slide Number Placeholder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Font typeface="Arial" panose="020B0604020202020204" pitchFamily="34" charset="0"/>
              <a:buChar char="•"/>
              <a:defRPr sz="2400">
                <a:solidFill>
                  <a:schemeClr val="bg2"/>
                </a:solidFill>
                <a:latin typeface="Arial" panose="020B0604020202020204" pitchFamily="34" charset="0"/>
                <a:ea typeface="ＭＳ Ｐゴシック" panose="020B0600070205080204" pitchFamily="34" charset="-128"/>
              </a:defRPr>
            </a:lvl1pPr>
            <a:lvl2pPr marL="742950" indent="-285750" eaLnBrk="0" hangingPunct="0">
              <a:spcBef>
                <a:spcPts val="10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2pPr>
            <a:lvl3pPr marL="11430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3pPr>
            <a:lvl4pPr marL="1600200" indent="-228600" eaLnBrk="0" hangingPunct="0">
              <a:spcBef>
                <a:spcPts val="500"/>
              </a:spcBef>
              <a:buClr>
                <a:schemeClr val="accent2"/>
              </a:buClr>
              <a:buFont typeface="Arial" panose="020B0604020202020204" pitchFamily="34" charset="0"/>
              <a:buChar char="–"/>
              <a:defRPr sz="2000">
                <a:solidFill>
                  <a:schemeClr val="accent2"/>
                </a:solidFill>
                <a:latin typeface="Arial" panose="020B0604020202020204" pitchFamily="34" charset="0"/>
                <a:ea typeface="ＭＳ Ｐゴシック" panose="020B0600070205080204" pitchFamily="34" charset="-128"/>
              </a:defRPr>
            </a:lvl4pPr>
            <a:lvl5pPr marL="2057400" indent="-228600" eaLnBrk="0" hangingPunct="0">
              <a:lnSpc>
                <a:spcPct val="90000"/>
              </a:lnSpc>
              <a:spcBef>
                <a:spcPts val="2400"/>
              </a:spcBef>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ts val="2400"/>
              </a:spcBef>
              <a:spcAft>
                <a:spcPct val="0"/>
              </a:spcAft>
              <a:buFont typeface="Arial" panose="020B0604020202020204" pitchFamily="34" charset="0"/>
              <a:buChar char="»"/>
              <a:defRPr sz="2400" b="1">
                <a:solidFill>
                  <a:schemeClr val="tx2"/>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FontTx/>
              <a:buNone/>
            </a:pPr>
            <a:r>
              <a:rPr lang="en-US" altLang="en-US" sz="1000">
                <a:solidFill>
                  <a:schemeClr val="tx2"/>
                </a:solidFill>
              </a:rPr>
              <a:t>|</a:t>
            </a:r>
            <a:r>
              <a:rPr lang="en-US" altLang="en-US" sz="1000">
                <a:solidFill>
                  <a:schemeClr val="bg1"/>
                </a:solidFill>
              </a:rPr>
              <a:t>  </a:t>
            </a:r>
            <a:fld id="{C53D7D29-6F91-471B-96AC-4D029208D83C}" type="slidenum">
              <a:rPr lang="en-US" altLang="en-US" sz="1000">
                <a:solidFill>
                  <a:schemeClr val="accent2"/>
                </a:solidFill>
              </a:rPr>
              <a:pPr eaLnBrk="1" hangingPunct="1">
                <a:lnSpc>
                  <a:spcPct val="100000"/>
                </a:lnSpc>
                <a:spcBef>
                  <a:spcPct val="0"/>
                </a:spcBef>
                <a:buFontTx/>
                <a:buNone/>
              </a:pPr>
              <a:t>9</a:t>
            </a:fld>
            <a:endParaRPr lang="en-US" altLang="en-US" sz="1000">
              <a:solidFill>
                <a:schemeClr val="accent2"/>
              </a:solidFill>
            </a:endParaRPr>
          </a:p>
        </p:txBody>
      </p:sp>
      <p:sp>
        <p:nvSpPr>
          <p:cNvPr id="4" name="TextBox 3"/>
          <p:cNvSpPr txBox="1"/>
          <p:nvPr/>
        </p:nvSpPr>
        <p:spPr>
          <a:xfrm>
            <a:off x="395536" y="5705872"/>
            <a:ext cx="8471213" cy="369332"/>
          </a:xfrm>
          <a:prstGeom prst="rect">
            <a:avLst/>
          </a:prstGeom>
          <a:noFill/>
        </p:spPr>
        <p:txBody>
          <a:bodyPr wrap="square" rtlCol="0" anchor="t">
            <a:spAutoFit/>
          </a:bodyPr>
          <a:lstStyle/>
          <a:p>
            <a:pPr algn="ctr"/>
            <a:r>
              <a:rPr lang="en-GB" dirty="0">
                <a:solidFill>
                  <a:schemeClr val="bg1"/>
                </a:solidFill>
              </a:rPr>
              <a:t>'Substantial and inexpensive furniture' catalogue for Waring &amp; </a:t>
            </a:r>
            <a:r>
              <a:rPr lang="en-GB" dirty="0" err="1">
                <a:solidFill>
                  <a:schemeClr val="bg1"/>
                </a:solidFill>
              </a:rPr>
              <a:t>Gillow</a:t>
            </a:r>
            <a:r>
              <a:rPr lang="en-GB" dirty="0">
                <a:solidFill>
                  <a:schemeClr val="bg1"/>
                </a:solidFill>
              </a:rPr>
              <a:t>, 1905 - 1915</a:t>
            </a:r>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196" y="767043"/>
            <a:ext cx="8148274" cy="4903712"/>
          </a:xfrm>
          <a:prstGeom prst="rect">
            <a:avLst/>
          </a:prstGeom>
        </p:spPr>
      </p:pic>
    </p:spTree>
    <p:extLst>
      <p:ext uri="{BB962C8B-B14F-4D97-AF65-F5344CB8AC3E}">
        <p14:creationId xmlns:p14="http://schemas.microsoft.com/office/powerpoint/2010/main" val="750730595"/>
      </p:ext>
    </p:extLst>
  </p:cSld>
  <p:clrMapOvr>
    <a:masterClrMapping/>
  </p:clrMapOvr>
  <p:timing>
    <p:tnLst>
      <p:par>
        <p:cTn id="1" dur="indefinite" restart="never" nodeType="tmRoot"/>
      </p:par>
    </p:tnLst>
  </p:timing>
</p:sld>
</file>

<file path=ppt/theme/theme1.xml><?xml version="1.0" encoding="utf-8"?>
<a:theme xmlns:a="http://schemas.openxmlformats.org/drawingml/2006/main" name="MU_Red">
  <a:themeElements>
    <a:clrScheme name="MU">
      <a:dk1>
        <a:srgbClr val="6E6E6E"/>
      </a:dk1>
      <a:lt1>
        <a:sysClr val="window" lastClr="FFFFFF"/>
      </a:lt1>
      <a:dk2>
        <a:srgbClr val="D52B1E"/>
      </a:dk2>
      <a:lt2>
        <a:srgbClr val="FFFFFF"/>
      </a:lt2>
      <a:accent1>
        <a:srgbClr val="000000"/>
      </a:accent1>
      <a:accent2>
        <a:srgbClr val="AFAFAF"/>
      </a:accent2>
      <a:accent3>
        <a:srgbClr val="6E6E6E"/>
      </a:accent3>
      <a:accent4>
        <a:srgbClr val="FFFFFF"/>
      </a:accent4>
      <a:accent5>
        <a:srgbClr val="D52B1E"/>
      </a:accent5>
      <a:accent6>
        <a:srgbClr val="FFFFFF"/>
      </a:accent6>
      <a:hlink>
        <a:srgbClr val="D52B1E"/>
      </a:hlink>
      <a:folHlink>
        <a:srgbClr val="AFAFA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U_Black">
  <a:themeElements>
    <a:clrScheme name="MU">
      <a:dk1>
        <a:srgbClr val="6E6E6E"/>
      </a:dk1>
      <a:lt1>
        <a:sysClr val="window" lastClr="FFFFFF"/>
      </a:lt1>
      <a:dk2>
        <a:srgbClr val="D52B1E"/>
      </a:dk2>
      <a:lt2>
        <a:srgbClr val="FFFFFF"/>
      </a:lt2>
      <a:accent1>
        <a:srgbClr val="000000"/>
      </a:accent1>
      <a:accent2>
        <a:srgbClr val="AFAFAF"/>
      </a:accent2>
      <a:accent3>
        <a:srgbClr val="6E6E6E"/>
      </a:accent3>
      <a:accent4>
        <a:srgbClr val="FFFFFF"/>
      </a:accent4>
      <a:accent5>
        <a:srgbClr val="D52B1E"/>
      </a:accent5>
      <a:accent6>
        <a:srgbClr val="FFFFFF"/>
      </a:accent6>
      <a:hlink>
        <a:srgbClr val="D52B1E"/>
      </a:hlink>
      <a:folHlink>
        <a:srgbClr val="AFAFA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1889</TotalTime>
  <Words>2622</Words>
  <Application>Microsoft Office PowerPoint</Application>
  <PresentationFormat>On-screen Show (4:3)</PresentationFormat>
  <Paragraphs>342</Paragraphs>
  <Slides>66</Slides>
  <Notes>66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66</vt:i4>
      </vt:variant>
    </vt:vector>
  </HeadingPairs>
  <TitlesOfParts>
    <vt:vector size="71" baseType="lpstr">
      <vt:lpstr>ＭＳ Ｐゴシック</vt:lpstr>
      <vt:lpstr>Arial</vt:lpstr>
      <vt:lpstr>Calibri</vt:lpstr>
      <vt:lpstr>MU_Red</vt:lpstr>
      <vt:lpstr>MU_Black</vt:lpstr>
      <vt:lpstr>Collecting knowledge:Figshare  in the museum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Sandra</dc:creator>
  <cp:lastModifiedBy>Sian Woodward</cp:lastModifiedBy>
  <cp:revision>439</cp:revision>
  <cp:lastPrinted>2018-11-12T11:05:33Z</cp:lastPrinted>
  <dcterms:created xsi:type="dcterms:W3CDTF">2013-11-22T09:22:42Z</dcterms:created>
  <dcterms:modified xsi:type="dcterms:W3CDTF">2018-11-12T12:34:12Z</dcterms:modified>
</cp:coreProperties>
</file>